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5"/>
  </p:notesMasterIdLst>
  <p:sldIdLst>
    <p:sldId id="257" r:id="rId4"/>
    <p:sldId id="260" r:id="rId5"/>
    <p:sldId id="332" r:id="rId6"/>
    <p:sldId id="495" r:id="rId7"/>
    <p:sldId id="496" r:id="rId8"/>
    <p:sldId id="356" r:id="rId9"/>
    <p:sldId id="370" r:id="rId10"/>
    <p:sldId id="342" r:id="rId11"/>
    <p:sldId id="487" r:id="rId12"/>
    <p:sldId id="261" r:id="rId13"/>
    <p:sldId id="263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Open Sans" panose="020B060402020202020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215793-5BE5-4D06-8A29-02F32069D5C9}" v="134" dt="2020-11-10T19:54:15.088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72629" autoAdjust="0"/>
  </p:normalViewPr>
  <p:slideViewPr>
    <p:cSldViewPr snapToGrid="0">
      <p:cViewPr varScale="1">
        <p:scale>
          <a:sx n="48" d="100"/>
          <a:sy n="48" d="100"/>
        </p:scale>
        <p:origin x="1228" y="36"/>
      </p:cViewPr>
      <p:guideLst/>
    </p:cSldViewPr>
  </p:slideViewPr>
  <p:notesTextViewPr>
    <p:cViewPr>
      <p:scale>
        <a:sx n="87" d="100"/>
        <a:sy n="87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A71EBE-D849-4ACE-9D40-EC14298134D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FF19E14-5440-4C41-839C-D26DE82BA444}">
      <dgm:prSet phldrT="[Text]" custT="1"/>
      <dgm:spPr/>
      <dgm:t>
        <a:bodyPr/>
        <a:lstStyle/>
        <a:p>
          <a:r>
            <a:rPr lang="en-US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Nov 2020</a:t>
          </a:r>
        </a:p>
      </dgm:t>
    </dgm:pt>
    <dgm:pt modelId="{223AEA93-1C4C-45F6-A857-D6D534D22426}" type="parTrans" cxnId="{F11C5DC8-7C62-4E26-8B18-05EE73FB1054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A6BC522-FFDA-4AC7-A9F2-517DD67A619A}" type="sibTrans" cxnId="{F11C5DC8-7C62-4E26-8B18-05EE73FB1054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EB3105F-9F17-4FF9-98EF-492D9D61D102}">
      <dgm:prSet phldrT="[Text]" custT="1"/>
      <dgm:spPr/>
      <dgm:t>
        <a:bodyPr/>
        <a:lstStyle/>
        <a:p>
          <a:r>
            <a:rPr lang="en-US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Dec 2020</a:t>
          </a:r>
        </a:p>
      </dgm:t>
    </dgm:pt>
    <dgm:pt modelId="{85FA5702-83E8-4142-BC26-A2E2FE61EC9F}" type="parTrans" cxnId="{E4297E9B-56AC-4A5F-AE17-3FA4C64CDD50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EFF32B7B-5767-4EAC-BDCE-10F7AF5657DD}" type="sibTrans" cxnId="{E4297E9B-56AC-4A5F-AE17-3FA4C64CDD50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0D162DDA-0D09-447B-96EB-53CC53F30D50}">
      <dgm:prSet phldrT="[Text]" custT="1"/>
      <dgm:spPr/>
      <dgm:t>
        <a:bodyPr/>
        <a:lstStyle/>
        <a:p>
          <a:r>
            <a:rPr lang="en-US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Early 2021</a:t>
          </a:r>
        </a:p>
      </dgm:t>
    </dgm:pt>
    <dgm:pt modelId="{7E038F69-F577-4608-A0FA-FBA4EBA1E953}" type="parTrans" cxnId="{2217DDB8-5CAB-4E92-8985-C36B1E90C238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564EB0A5-1E06-4188-86A0-8206EE36D37E}" type="sibTrans" cxnId="{2217DDB8-5CAB-4E92-8985-C36B1E90C238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494FBAF1-39B2-4543-A3DC-7C198DEA14DE}">
      <dgm:prSet phldrT="[Text]" custT="1"/>
      <dgm:spPr/>
      <dgm:t>
        <a:bodyPr/>
        <a:lstStyle/>
        <a:p>
          <a:r>
            <a:rPr lang="en-US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All Azure-supported scenarios in Model Builder</a:t>
          </a:r>
        </a:p>
      </dgm:t>
    </dgm:pt>
    <dgm:pt modelId="{8D109834-B307-46E8-93A5-9B7A0E9B92B6}" type="parTrans" cxnId="{60032E58-5B96-4E25-AED4-75899C36B729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58A01591-F9A1-4C1E-A1AD-B9D78792E0D5}" type="sibTrans" cxnId="{60032E58-5B96-4E25-AED4-75899C36B729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C1EEAAB-4D8B-497F-9669-CB917AF7B5EB}">
      <dgm:prSet phldrT="[Text]" custT="1"/>
      <dgm:spPr/>
      <dgm:t>
        <a:bodyPr/>
        <a:lstStyle/>
        <a:p>
          <a:r>
            <a:rPr lang="en-US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Local forecasting, anomaly detection, object detection in Model Builder</a:t>
          </a:r>
        </a:p>
      </dgm:t>
    </dgm:pt>
    <dgm:pt modelId="{C9379B55-8F3B-43CA-ACA7-80A845FE0CF8}" type="parTrans" cxnId="{43610A06-BE8C-481F-8B27-F7EDBBF46557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014EF99-4B8F-49F1-B300-A53935CED421}" type="sibTrans" cxnId="{43610A06-BE8C-481F-8B27-F7EDBBF46557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125B5D4-8DC7-49D4-8C97-5AA1A3089B83}">
      <dgm:prSet phldrT="[Text]" custT="1"/>
      <dgm:spPr/>
      <dgm:t>
        <a:bodyPr/>
        <a:lstStyle/>
        <a:p>
          <a:r>
            <a:rPr lang="en-US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Re-open state in Model Builder</a:t>
          </a:r>
        </a:p>
      </dgm:t>
    </dgm:pt>
    <dgm:pt modelId="{68B2A96B-C4A5-4503-B8C8-8D40E839635C}" type="parTrans" cxnId="{6482E431-0772-4E7D-BF61-03099D4D2CFE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B18748AE-77DA-42D5-8CFA-4E8F7876B5B5}" type="sibTrans" cxnId="{6482E431-0772-4E7D-BF61-03099D4D2CFE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5F1522B6-E944-4D32-B409-6F017AAB4307}">
      <dgm:prSet phldrT="[Text]" custT="1"/>
      <dgm:spPr/>
      <dgm:t>
        <a:bodyPr/>
        <a:lstStyle/>
        <a:p>
          <a:r>
            <a:rPr lang="en-US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Azure ML Datasets support</a:t>
          </a:r>
        </a:p>
      </dgm:t>
    </dgm:pt>
    <dgm:pt modelId="{1798026B-AB2A-4AED-A9C2-BA8BD5A26D68}" type="parTrans" cxnId="{85DD2879-EB43-452E-AA76-B1B8DEA718FC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E2A28885-4D1A-408C-9AB5-752429B2A5BA}" type="sibTrans" cxnId="{85DD2879-EB43-452E-AA76-B1B8DEA718FC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E333F8B1-A234-4C61-B110-232696597324}">
      <dgm:prSet phldrT="[Text]" custT="1"/>
      <dgm:spPr/>
      <dgm:t>
        <a:bodyPr/>
        <a:lstStyle/>
        <a:p>
          <a:r>
            <a:rPr lang="en-US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Advanced data loading options in Model Builder</a:t>
          </a:r>
        </a:p>
      </dgm:t>
    </dgm:pt>
    <dgm:pt modelId="{AB2AC3C0-DAF1-48F7-9D68-B0053C5C0AF3}" type="parTrans" cxnId="{04509230-2ED8-4B05-9803-8F115A194B85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AA492F56-E3DE-46BA-BE83-DB51DE835D4D}" type="sibTrans" cxnId="{04509230-2ED8-4B05-9803-8F115A194B85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E69B20A4-22F8-407B-843D-E7A37518555A}">
      <dgm:prSet phldrT="[Text]" custT="1"/>
      <dgm:spPr/>
      <dgm:t>
        <a:bodyPr/>
        <a:lstStyle/>
        <a:p>
          <a:r>
            <a:rPr lang="en-US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ML.NET Hackathon (Nov 13)</a:t>
          </a:r>
        </a:p>
      </dgm:t>
    </dgm:pt>
    <dgm:pt modelId="{EC5F8ED8-45B2-4DD3-8E07-2CE87F683959}" type="parTrans" cxnId="{3A2209C8-00CB-4181-B754-BFB5AC05E831}">
      <dgm:prSet/>
      <dgm:spPr/>
      <dgm:t>
        <a:bodyPr/>
        <a:lstStyle/>
        <a:p>
          <a:endParaRPr lang="en-US"/>
        </a:p>
      </dgm:t>
    </dgm:pt>
    <dgm:pt modelId="{C05071B3-FA4A-4B4F-9D3A-85BA7CD31336}" type="sibTrans" cxnId="{3A2209C8-00CB-4181-B754-BFB5AC05E831}">
      <dgm:prSet/>
      <dgm:spPr/>
      <dgm:t>
        <a:bodyPr/>
        <a:lstStyle/>
        <a:p>
          <a:endParaRPr lang="en-US"/>
        </a:p>
      </dgm:t>
    </dgm:pt>
    <dgm:pt modelId="{B88EDF17-4FFD-4FA3-BE6C-B3E2ABDEC45D}">
      <dgm:prSet phldrT="[Text]" custT="1"/>
      <dgm:spPr/>
      <dgm:t>
        <a:bodyPr/>
        <a:lstStyle/>
        <a:p>
          <a:r>
            <a:rPr lang="en-US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Open-source tooling</a:t>
          </a:r>
        </a:p>
      </dgm:t>
    </dgm:pt>
    <dgm:pt modelId="{A696267D-6760-4283-9F97-FC73260A01F8}" type="parTrans" cxnId="{EAE29B2A-AD93-4AE4-AE2A-0BCBE1B62E44}">
      <dgm:prSet/>
      <dgm:spPr/>
      <dgm:t>
        <a:bodyPr/>
        <a:lstStyle/>
        <a:p>
          <a:endParaRPr lang="en-US"/>
        </a:p>
      </dgm:t>
    </dgm:pt>
    <dgm:pt modelId="{E425A2B9-6C2D-47B0-9621-E150C9C14784}" type="sibTrans" cxnId="{EAE29B2A-AD93-4AE4-AE2A-0BCBE1B62E44}">
      <dgm:prSet/>
      <dgm:spPr/>
      <dgm:t>
        <a:bodyPr/>
        <a:lstStyle/>
        <a:p>
          <a:endParaRPr lang="en-US"/>
        </a:p>
      </dgm:t>
    </dgm:pt>
    <dgm:pt modelId="{B37B23C7-A1A1-44F9-8000-5E19D52A10FA}" type="pres">
      <dgm:prSet presAssocID="{53A71EBE-D849-4ACE-9D40-EC14298134D4}" presName="Name0" presStyleCnt="0">
        <dgm:presLayoutVars>
          <dgm:dir/>
          <dgm:animLvl val="lvl"/>
          <dgm:resizeHandles val="exact"/>
        </dgm:presLayoutVars>
      </dgm:prSet>
      <dgm:spPr/>
    </dgm:pt>
    <dgm:pt modelId="{3913B2E9-7076-4287-89A5-A5B3D5369B5D}" type="pres">
      <dgm:prSet presAssocID="{AFF19E14-5440-4C41-839C-D26DE82BA444}" presName="composite" presStyleCnt="0"/>
      <dgm:spPr/>
    </dgm:pt>
    <dgm:pt modelId="{D280D53E-1394-4087-BE2B-73689082DA61}" type="pres">
      <dgm:prSet presAssocID="{AFF19E14-5440-4C41-839C-D26DE82BA444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99046BB-B569-4861-9C3A-3BF19562FDD2}" type="pres">
      <dgm:prSet presAssocID="{AFF19E14-5440-4C41-839C-D26DE82BA444}" presName="desTx" presStyleLbl="revTx" presStyleIdx="0" presStyleCnt="3">
        <dgm:presLayoutVars>
          <dgm:bulletEnabled val="1"/>
        </dgm:presLayoutVars>
      </dgm:prSet>
      <dgm:spPr/>
    </dgm:pt>
    <dgm:pt modelId="{9290CB8C-03D2-4A17-8A58-50C76EA84EA6}" type="pres">
      <dgm:prSet presAssocID="{6A6BC522-FFDA-4AC7-A9F2-517DD67A619A}" presName="space" presStyleCnt="0"/>
      <dgm:spPr/>
    </dgm:pt>
    <dgm:pt modelId="{3F9A866E-4D5A-4C47-9C2F-F7966EC09BD0}" type="pres">
      <dgm:prSet presAssocID="{7EB3105F-9F17-4FF9-98EF-492D9D61D102}" presName="composite" presStyleCnt="0"/>
      <dgm:spPr/>
    </dgm:pt>
    <dgm:pt modelId="{6A048166-DF08-4ED7-AEEB-F5931C1387E4}" type="pres">
      <dgm:prSet presAssocID="{7EB3105F-9F17-4FF9-98EF-492D9D61D102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14CF982-0A2C-4AF5-A0F7-632392B8B5DE}" type="pres">
      <dgm:prSet presAssocID="{7EB3105F-9F17-4FF9-98EF-492D9D61D102}" presName="desTx" presStyleLbl="revTx" presStyleIdx="1" presStyleCnt="3">
        <dgm:presLayoutVars>
          <dgm:bulletEnabled val="1"/>
        </dgm:presLayoutVars>
      </dgm:prSet>
      <dgm:spPr/>
    </dgm:pt>
    <dgm:pt modelId="{69CF290E-31ED-45D6-902C-F887B5A3396F}" type="pres">
      <dgm:prSet presAssocID="{EFF32B7B-5767-4EAC-BDCE-10F7AF5657DD}" presName="space" presStyleCnt="0"/>
      <dgm:spPr/>
    </dgm:pt>
    <dgm:pt modelId="{A2900EDA-5D56-4206-92CD-2734EA97EE84}" type="pres">
      <dgm:prSet presAssocID="{0D162DDA-0D09-447B-96EB-53CC53F30D50}" presName="composite" presStyleCnt="0"/>
      <dgm:spPr/>
    </dgm:pt>
    <dgm:pt modelId="{B061701E-8917-413F-A360-6A6CBD58DCD6}" type="pres">
      <dgm:prSet presAssocID="{0D162DDA-0D09-447B-96EB-53CC53F30D50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2381F3A6-DB72-4FD3-BF44-61C45B7EAC52}" type="pres">
      <dgm:prSet presAssocID="{0D162DDA-0D09-447B-96EB-53CC53F30D50}" presName="desTx" presStyleLbl="revTx" presStyleIdx="2" presStyleCnt="3">
        <dgm:presLayoutVars>
          <dgm:bulletEnabled val="1"/>
        </dgm:presLayoutVars>
      </dgm:prSet>
      <dgm:spPr/>
    </dgm:pt>
  </dgm:ptLst>
  <dgm:cxnLst>
    <dgm:cxn modelId="{43610A06-BE8C-481F-8B27-F7EDBBF46557}" srcId="{0D162DDA-0D09-447B-96EB-53CC53F30D50}" destId="{DC1EEAAB-4D8B-497F-9669-CB917AF7B5EB}" srcOrd="0" destOrd="0" parTransId="{C9379B55-8F3B-43CA-ACA7-80A845FE0CF8}" sibTransId="{1014EF99-4B8F-49F1-B300-A53935CED421}"/>
    <dgm:cxn modelId="{D707CA14-C173-49AF-A55C-2FB5D99BF441}" type="presOf" srcId="{53A71EBE-D849-4ACE-9D40-EC14298134D4}" destId="{B37B23C7-A1A1-44F9-8000-5E19D52A10FA}" srcOrd="0" destOrd="0" presId="urn:microsoft.com/office/officeart/2005/8/layout/chevron1"/>
    <dgm:cxn modelId="{ECB2C223-CA23-4A33-B874-91B83A243150}" type="presOf" srcId="{9125B5D4-8DC7-49D4-8C97-5AA1A3089B83}" destId="{C14CF982-0A2C-4AF5-A0F7-632392B8B5DE}" srcOrd="0" destOrd="1" presId="urn:microsoft.com/office/officeart/2005/8/layout/chevron1"/>
    <dgm:cxn modelId="{EAE29B2A-AD93-4AE4-AE2A-0BCBE1B62E44}" srcId="{7EB3105F-9F17-4FF9-98EF-492D9D61D102}" destId="{B88EDF17-4FFD-4FA3-BE6C-B3E2ABDEC45D}" srcOrd="2" destOrd="0" parTransId="{A696267D-6760-4283-9F97-FC73260A01F8}" sibTransId="{E425A2B9-6C2D-47B0-9621-E150C9C14784}"/>
    <dgm:cxn modelId="{29ED722B-2578-4D81-8CF3-550E4F10D2AB}" type="presOf" srcId="{5F1522B6-E944-4D32-B409-6F017AAB4307}" destId="{399046BB-B569-4861-9C3A-3BF19562FDD2}" srcOrd="0" destOrd="1" presId="urn:microsoft.com/office/officeart/2005/8/layout/chevron1"/>
    <dgm:cxn modelId="{358DC22E-5157-406D-A461-37B46626A6A4}" type="presOf" srcId="{AFF19E14-5440-4C41-839C-D26DE82BA444}" destId="{D280D53E-1394-4087-BE2B-73689082DA61}" srcOrd="0" destOrd="0" presId="urn:microsoft.com/office/officeart/2005/8/layout/chevron1"/>
    <dgm:cxn modelId="{9D47EF2F-5C56-4F63-8631-D67ED7FB343A}" type="presOf" srcId="{B88EDF17-4FFD-4FA3-BE6C-B3E2ABDEC45D}" destId="{C14CF982-0A2C-4AF5-A0F7-632392B8B5DE}" srcOrd="0" destOrd="2" presId="urn:microsoft.com/office/officeart/2005/8/layout/chevron1"/>
    <dgm:cxn modelId="{04509230-2ED8-4B05-9803-8F115A194B85}" srcId="{AFF19E14-5440-4C41-839C-D26DE82BA444}" destId="{E333F8B1-A234-4C61-B110-232696597324}" srcOrd="0" destOrd="0" parTransId="{AB2AC3C0-DAF1-48F7-9D68-B0053C5C0AF3}" sibTransId="{AA492F56-E3DE-46BA-BE83-DB51DE835D4D}"/>
    <dgm:cxn modelId="{6482E431-0772-4E7D-BF61-03099D4D2CFE}" srcId="{7EB3105F-9F17-4FF9-98EF-492D9D61D102}" destId="{9125B5D4-8DC7-49D4-8C97-5AA1A3089B83}" srcOrd="1" destOrd="0" parTransId="{68B2A96B-C4A5-4503-B8C8-8D40E839635C}" sibTransId="{B18748AE-77DA-42D5-8CFA-4E8F7876B5B5}"/>
    <dgm:cxn modelId="{0C55D83F-7C8E-4D84-831D-9357A3B90AFF}" type="presOf" srcId="{DC1EEAAB-4D8B-497F-9669-CB917AF7B5EB}" destId="{2381F3A6-DB72-4FD3-BF44-61C45B7EAC52}" srcOrd="0" destOrd="0" presId="urn:microsoft.com/office/officeart/2005/8/layout/chevron1"/>
    <dgm:cxn modelId="{9444C163-80D1-471A-AB4F-587B9459B866}" type="presOf" srcId="{0D162DDA-0D09-447B-96EB-53CC53F30D50}" destId="{B061701E-8917-413F-A360-6A6CBD58DCD6}" srcOrd="0" destOrd="0" presId="urn:microsoft.com/office/officeart/2005/8/layout/chevron1"/>
    <dgm:cxn modelId="{69F68747-53B4-4CA2-A2CB-8E4684AEDA76}" type="presOf" srcId="{E333F8B1-A234-4C61-B110-232696597324}" destId="{399046BB-B569-4861-9C3A-3BF19562FDD2}" srcOrd="0" destOrd="0" presId="urn:microsoft.com/office/officeart/2005/8/layout/chevron1"/>
    <dgm:cxn modelId="{60032E58-5B96-4E25-AED4-75899C36B729}" srcId="{7EB3105F-9F17-4FF9-98EF-492D9D61D102}" destId="{494FBAF1-39B2-4543-A3DC-7C198DEA14DE}" srcOrd="0" destOrd="0" parTransId="{8D109834-B307-46E8-93A5-9B7A0E9B92B6}" sibTransId="{58A01591-F9A1-4C1E-A1AD-B9D78792E0D5}"/>
    <dgm:cxn modelId="{85DD2879-EB43-452E-AA76-B1B8DEA718FC}" srcId="{AFF19E14-5440-4C41-839C-D26DE82BA444}" destId="{5F1522B6-E944-4D32-B409-6F017AAB4307}" srcOrd="1" destOrd="0" parTransId="{1798026B-AB2A-4AED-A9C2-BA8BD5A26D68}" sibTransId="{E2A28885-4D1A-408C-9AB5-752429B2A5BA}"/>
    <dgm:cxn modelId="{26564E79-672D-4A6C-B195-D7D12C4C4F38}" type="presOf" srcId="{494FBAF1-39B2-4543-A3DC-7C198DEA14DE}" destId="{C14CF982-0A2C-4AF5-A0F7-632392B8B5DE}" srcOrd="0" destOrd="0" presId="urn:microsoft.com/office/officeart/2005/8/layout/chevron1"/>
    <dgm:cxn modelId="{E4297E9B-56AC-4A5F-AE17-3FA4C64CDD50}" srcId="{53A71EBE-D849-4ACE-9D40-EC14298134D4}" destId="{7EB3105F-9F17-4FF9-98EF-492D9D61D102}" srcOrd="1" destOrd="0" parTransId="{85FA5702-83E8-4142-BC26-A2E2FE61EC9F}" sibTransId="{EFF32B7B-5767-4EAC-BDCE-10F7AF5657DD}"/>
    <dgm:cxn modelId="{2217DDB8-5CAB-4E92-8985-C36B1E90C238}" srcId="{53A71EBE-D849-4ACE-9D40-EC14298134D4}" destId="{0D162DDA-0D09-447B-96EB-53CC53F30D50}" srcOrd="2" destOrd="0" parTransId="{7E038F69-F577-4608-A0FA-FBA4EBA1E953}" sibTransId="{564EB0A5-1E06-4188-86A0-8206EE36D37E}"/>
    <dgm:cxn modelId="{BD3CF3BD-0BEB-45F6-BE3B-18D2D8016A27}" type="presOf" srcId="{7EB3105F-9F17-4FF9-98EF-492D9D61D102}" destId="{6A048166-DF08-4ED7-AEEB-F5931C1387E4}" srcOrd="0" destOrd="0" presId="urn:microsoft.com/office/officeart/2005/8/layout/chevron1"/>
    <dgm:cxn modelId="{3A2209C8-00CB-4181-B754-BFB5AC05E831}" srcId="{AFF19E14-5440-4C41-839C-D26DE82BA444}" destId="{E69B20A4-22F8-407B-843D-E7A37518555A}" srcOrd="2" destOrd="0" parTransId="{EC5F8ED8-45B2-4DD3-8E07-2CE87F683959}" sibTransId="{C05071B3-FA4A-4B4F-9D3A-85BA7CD31336}"/>
    <dgm:cxn modelId="{F11C5DC8-7C62-4E26-8B18-05EE73FB1054}" srcId="{53A71EBE-D849-4ACE-9D40-EC14298134D4}" destId="{AFF19E14-5440-4C41-839C-D26DE82BA444}" srcOrd="0" destOrd="0" parTransId="{223AEA93-1C4C-45F6-A857-D6D534D22426}" sibTransId="{6A6BC522-FFDA-4AC7-A9F2-517DD67A619A}"/>
    <dgm:cxn modelId="{9BD760DD-BF9D-4E97-AAC1-CF46EA7250CA}" type="presOf" srcId="{E69B20A4-22F8-407B-843D-E7A37518555A}" destId="{399046BB-B569-4861-9C3A-3BF19562FDD2}" srcOrd="0" destOrd="2" presId="urn:microsoft.com/office/officeart/2005/8/layout/chevron1"/>
    <dgm:cxn modelId="{63F40BA0-EE4B-4F84-B71E-6E803B917DCA}" type="presParOf" srcId="{B37B23C7-A1A1-44F9-8000-5E19D52A10FA}" destId="{3913B2E9-7076-4287-89A5-A5B3D5369B5D}" srcOrd="0" destOrd="0" presId="urn:microsoft.com/office/officeart/2005/8/layout/chevron1"/>
    <dgm:cxn modelId="{688D3322-5A5D-4CF8-8F56-1CA1A1B7FBCF}" type="presParOf" srcId="{3913B2E9-7076-4287-89A5-A5B3D5369B5D}" destId="{D280D53E-1394-4087-BE2B-73689082DA61}" srcOrd="0" destOrd="0" presId="urn:microsoft.com/office/officeart/2005/8/layout/chevron1"/>
    <dgm:cxn modelId="{68EC15A9-B261-4DB7-BF33-40835A55A9DE}" type="presParOf" srcId="{3913B2E9-7076-4287-89A5-A5B3D5369B5D}" destId="{399046BB-B569-4861-9C3A-3BF19562FDD2}" srcOrd="1" destOrd="0" presId="urn:microsoft.com/office/officeart/2005/8/layout/chevron1"/>
    <dgm:cxn modelId="{33ADC86A-5DCA-42B4-AFD1-6FBCE8B8351F}" type="presParOf" srcId="{B37B23C7-A1A1-44F9-8000-5E19D52A10FA}" destId="{9290CB8C-03D2-4A17-8A58-50C76EA84EA6}" srcOrd="1" destOrd="0" presId="urn:microsoft.com/office/officeart/2005/8/layout/chevron1"/>
    <dgm:cxn modelId="{F4213E5C-E98B-4DEE-B3E4-F448DC54DF33}" type="presParOf" srcId="{B37B23C7-A1A1-44F9-8000-5E19D52A10FA}" destId="{3F9A866E-4D5A-4C47-9C2F-F7966EC09BD0}" srcOrd="2" destOrd="0" presId="urn:microsoft.com/office/officeart/2005/8/layout/chevron1"/>
    <dgm:cxn modelId="{AAFA4E4E-DD39-4166-895A-B56FFAB1AF80}" type="presParOf" srcId="{3F9A866E-4D5A-4C47-9C2F-F7966EC09BD0}" destId="{6A048166-DF08-4ED7-AEEB-F5931C1387E4}" srcOrd="0" destOrd="0" presId="urn:microsoft.com/office/officeart/2005/8/layout/chevron1"/>
    <dgm:cxn modelId="{52A25922-0794-4FE2-8A4C-C4B6F54977F5}" type="presParOf" srcId="{3F9A866E-4D5A-4C47-9C2F-F7966EC09BD0}" destId="{C14CF982-0A2C-4AF5-A0F7-632392B8B5DE}" srcOrd="1" destOrd="0" presId="urn:microsoft.com/office/officeart/2005/8/layout/chevron1"/>
    <dgm:cxn modelId="{854B6614-53E7-4C2F-8F88-E6B8C72FF94D}" type="presParOf" srcId="{B37B23C7-A1A1-44F9-8000-5E19D52A10FA}" destId="{69CF290E-31ED-45D6-902C-F887B5A3396F}" srcOrd="3" destOrd="0" presId="urn:microsoft.com/office/officeart/2005/8/layout/chevron1"/>
    <dgm:cxn modelId="{48E737C1-7417-40C7-BBCC-704777DED0C9}" type="presParOf" srcId="{B37B23C7-A1A1-44F9-8000-5E19D52A10FA}" destId="{A2900EDA-5D56-4206-92CD-2734EA97EE84}" srcOrd="4" destOrd="0" presId="urn:microsoft.com/office/officeart/2005/8/layout/chevron1"/>
    <dgm:cxn modelId="{448251E1-5138-421F-8B2E-51F04DBF2E9A}" type="presParOf" srcId="{A2900EDA-5D56-4206-92CD-2734EA97EE84}" destId="{B061701E-8917-413F-A360-6A6CBD58DCD6}" srcOrd="0" destOrd="0" presId="urn:microsoft.com/office/officeart/2005/8/layout/chevron1"/>
    <dgm:cxn modelId="{8D03C8A2-3AA1-4B94-A6FC-DC2185212C1A}" type="presParOf" srcId="{A2900EDA-5D56-4206-92CD-2734EA97EE84}" destId="{2381F3A6-DB72-4FD3-BF44-61C45B7EAC52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80D53E-1394-4087-BE2B-73689082DA61}">
      <dsp:nvSpPr>
        <dsp:cNvPr id="0" name=""/>
        <dsp:cNvSpPr/>
      </dsp:nvSpPr>
      <dsp:spPr>
        <a:xfrm>
          <a:off x="457" y="320757"/>
          <a:ext cx="2702716" cy="10810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Nov 2020</a:t>
          </a:r>
        </a:p>
      </dsp:txBody>
      <dsp:txXfrm>
        <a:off x="541000" y="320757"/>
        <a:ext cx="1621630" cy="1081086"/>
      </dsp:txXfrm>
    </dsp:sp>
    <dsp:sp modelId="{399046BB-B569-4861-9C3A-3BF19562FDD2}">
      <dsp:nvSpPr>
        <dsp:cNvPr id="0" name=""/>
        <dsp:cNvSpPr/>
      </dsp:nvSpPr>
      <dsp:spPr>
        <a:xfrm>
          <a:off x="457" y="1536979"/>
          <a:ext cx="2162173" cy="321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Advanced data loading options in Model Builder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Azure ML Datasets support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ML.NET Hackathon (Nov 13)</a:t>
          </a:r>
        </a:p>
      </dsp:txBody>
      <dsp:txXfrm>
        <a:off x="457" y="1536979"/>
        <a:ext cx="2162173" cy="3217500"/>
      </dsp:txXfrm>
    </dsp:sp>
    <dsp:sp modelId="{6A048166-DF08-4ED7-AEEB-F5931C1387E4}">
      <dsp:nvSpPr>
        <dsp:cNvPr id="0" name=""/>
        <dsp:cNvSpPr/>
      </dsp:nvSpPr>
      <dsp:spPr>
        <a:xfrm>
          <a:off x="2487173" y="320757"/>
          <a:ext cx="2702716" cy="10810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Dec 2020</a:t>
          </a:r>
        </a:p>
      </dsp:txBody>
      <dsp:txXfrm>
        <a:off x="3027716" y="320757"/>
        <a:ext cx="1621630" cy="1081086"/>
      </dsp:txXfrm>
    </dsp:sp>
    <dsp:sp modelId="{C14CF982-0A2C-4AF5-A0F7-632392B8B5DE}">
      <dsp:nvSpPr>
        <dsp:cNvPr id="0" name=""/>
        <dsp:cNvSpPr/>
      </dsp:nvSpPr>
      <dsp:spPr>
        <a:xfrm>
          <a:off x="2487173" y="1536979"/>
          <a:ext cx="2162173" cy="321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All Azure-supported scenarios in Model Builder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Re-open state in Model Builder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Open-source tooling</a:t>
          </a:r>
        </a:p>
      </dsp:txBody>
      <dsp:txXfrm>
        <a:off x="2487173" y="1536979"/>
        <a:ext cx="2162173" cy="3217500"/>
      </dsp:txXfrm>
    </dsp:sp>
    <dsp:sp modelId="{B061701E-8917-413F-A360-6A6CBD58DCD6}">
      <dsp:nvSpPr>
        <dsp:cNvPr id="0" name=""/>
        <dsp:cNvSpPr/>
      </dsp:nvSpPr>
      <dsp:spPr>
        <a:xfrm>
          <a:off x="4973890" y="320757"/>
          <a:ext cx="2702716" cy="10810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Early 2021</a:t>
          </a:r>
        </a:p>
      </dsp:txBody>
      <dsp:txXfrm>
        <a:off x="5514433" y="320757"/>
        <a:ext cx="1621630" cy="1081086"/>
      </dsp:txXfrm>
    </dsp:sp>
    <dsp:sp modelId="{2381F3A6-DB72-4FD3-BF44-61C45B7EAC52}">
      <dsp:nvSpPr>
        <dsp:cNvPr id="0" name=""/>
        <dsp:cNvSpPr/>
      </dsp:nvSpPr>
      <dsp:spPr>
        <a:xfrm>
          <a:off x="4973890" y="1536979"/>
          <a:ext cx="2162173" cy="321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Local forecasting, anomaly detection, object detection in Model Builder</a:t>
          </a:r>
        </a:p>
      </dsp:txBody>
      <dsp:txXfrm>
        <a:off x="4973890" y="1536979"/>
        <a:ext cx="2162173" cy="321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</a:rPr>
              <a:t>AI = machines imitating human abilities and behaviors</a:t>
            </a:r>
          </a:p>
          <a:p>
            <a:r>
              <a:rPr lang="en-US" sz="1200" dirty="0"/>
              <a:t>Typically starts as rule or logic-based system</a:t>
            </a:r>
          </a:p>
          <a:p>
            <a:r>
              <a:rPr lang="en-US" sz="1200" dirty="0"/>
              <a:t>Traditional AI techniques can be difficult to 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</a:rPr>
              <a:t>ML</a:t>
            </a:r>
          </a:p>
          <a:p>
            <a:r>
              <a:rPr lang="en-US" sz="1200" dirty="0"/>
              <a:t>Computers find patterns in data and learn from experience to act on new data</a:t>
            </a:r>
          </a:p>
          <a:p>
            <a:r>
              <a:rPr lang="en-US" sz="1200" dirty="0"/>
              <a:t>Used to solve problems that are difficult or impossible to solve with rules-based programming </a:t>
            </a:r>
            <a:endParaRPr lang="en-US" sz="1200" b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bg1"/>
              </a:solidFill>
            </a:endParaRPr>
          </a:p>
          <a:p>
            <a:r>
              <a:rPr lang="en-US" b="1" dirty="0"/>
              <a:t>Deep learning</a:t>
            </a:r>
          </a:p>
          <a:p>
            <a:r>
              <a:rPr lang="en-US" sz="1200" dirty="0"/>
              <a:t>Neural networks form many layers</a:t>
            </a:r>
          </a:p>
          <a:p>
            <a:r>
              <a:rPr lang="en-US" sz="1200" dirty="0"/>
              <a:t>Scenarios include image classification, object detection, speech recognition, NLP</a:t>
            </a:r>
            <a:endParaRPr lang="en-US" dirty="0"/>
          </a:p>
          <a:p>
            <a:endParaRPr lang="en-US" dirty="0"/>
          </a:p>
          <a:p>
            <a:r>
              <a:rPr lang="en-US" dirty="0"/>
              <a:t>AI: Rules + Data = Answers</a:t>
            </a:r>
          </a:p>
          <a:p>
            <a:endParaRPr lang="en-US" dirty="0"/>
          </a:p>
          <a:p>
            <a:r>
              <a:rPr lang="en-US" dirty="0"/>
              <a:t>Data + Answers =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4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scikit-learn </a:t>
            </a:r>
            <a:r>
              <a:rPr lang="en-US" dirty="0"/>
              <a:t>– Traditional / Classical Machine Learning</a:t>
            </a:r>
          </a:p>
          <a:p>
            <a:r>
              <a:rPr lang="en-US" b="1" dirty="0"/>
              <a:t>TensorFlow</a:t>
            </a:r>
            <a:r>
              <a:rPr lang="en-US" dirty="0"/>
              <a:t> – ML Deep Learning</a:t>
            </a:r>
          </a:p>
          <a:p>
            <a:r>
              <a:rPr lang="en-US" b="1" dirty="0" err="1"/>
              <a:t>PyTorch</a:t>
            </a:r>
            <a:r>
              <a:rPr lang="en-US" dirty="0"/>
              <a:t> – ML Deep Learning</a:t>
            </a:r>
          </a:p>
          <a:p>
            <a:r>
              <a:rPr lang="en-US" b="1" dirty="0" err="1"/>
              <a:t>Keras</a:t>
            </a:r>
            <a:r>
              <a:rPr lang="en-US" dirty="0"/>
              <a:t> – </a:t>
            </a:r>
            <a:r>
              <a:rPr lang="en-US" b="0" i="0" dirty="0">
                <a:solidFill>
                  <a:srgbClr val="4D5156"/>
                </a:solidFill>
                <a:effectLst/>
                <a:latin typeface="Roboto"/>
              </a:rPr>
              <a:t>Open-source library that provides a Python interface for artificial neural networks. </a:t>
            </a:r>
            <a:r>
              <a:rPr lang="en-US" dirty="0"/>
              <a:t>Higher level API for building ML that can use a variety of back-ends to actually build the models and computations;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Roboto"/>
              </a:rPr>
              <a:t>Keras</a:t>
            </a:r>
            <a:r>
              <a:rPr lang="en-US" b="0" i="0" dirty="0">
                <a:solidFill>
                  <a:srgbClr val="4D5156"/>
                </a:solidFill>
                <a:effectLst/>
                <a:latin typeface="Roboto"/>
              </a:rPr>
              <a:t> acts as an interface for the TensorFlow library.</a:t>
            </a:r>
          </a:p>
          <a:p>
            <a:r>
              <a:rPr lang="en-US" b="1" i="0" dirty="0">
                <a:solidFill>
                  <a:srgbClr val="4D5156"/>
                </a:solidFill>
                <a:effectLst/>
                <a:latin typeface="Roboto"/>
              </a:rPr>
              <a:t>ONNX</a:t>
            </a:r>
            <a:r>
              <a:rPr lang="en-US" b="0" i="0" dirty="0">
                <a:solidFill>
                  <a:srgbClr val="4D5156"/>
                </a:solidFill>
                <a:effectLst/>
                <a:latin typeface="Roboto"/>
              </a:rPr>
              <a:t> - An open format built to represent machine learning models </a:t>
            </a:r>
            <a:r>
              <a:rPr lang="en-US" b="0" i="0" dirty="0">
                <a:solidFill>
                  <a:srgbClr val="222222"/>
                </a:solidFill>
                <a:effectLst/>
                <a:latin typeface="Roboto"/>
              </a:rPr>
              <a:t>allowing you to interchange models between various ML frameworks and tools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41DA6-75EE-4C7B-8ABF-475418F614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15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History: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2002: </a:t>
            </a:r>
            <a:r>
              <a:rPr lang="en-US" sz="1200" dirty="0"/>
              <a:t>MSR begins TMSN (“text mining search and navigation”) to enable internal </a:t>
            </a:r>
            <a:r>
              <a:rPr lang="en-US" sz="1200" dirty="0" err="1"/>
              <a:t>devs</a:t>
            </a:r>
            <a:r>
              <a:rPr lang="en-US" sz="1200" dirty="0"/>
              <a:t> to easily add custom ML to Microsoft products and technologies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2011: </a:t>
            </a:r>
            <a:r>
              <a:rPr lang="en-US" sz="1200" dirty="0"/>
              <a:t>Library renamed to The Learning Code (TLC); widely used within Microsoft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2018: </a:t>
            </a:r>
            <a:r>
              <a:rPr lang="en-US" sz="1200" dirty="0"/>
              <a:t>TLC is made open source, cross-platform, and released as ML.NET in first public preview at Build 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2019: </a:t>
            </a:r>
            <a:r>
              <a:rPr lang="en-US" sz="1200" dirty="0"/>
              <a:t>ML.NET GA release at Build 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2020: Virtual ML.NET – first all ML.NET conference!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41DA6-75EE-4C7B-8ABF-475418F614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61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14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41DA6-75EE-4C7B-8ABF-475418F614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24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Classification </a:t>
            </a:r>
            <a:r>
              <a:rPr lang="en-US" dirty="0"/>
              <a:t>– Sentiment analysis, 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Categorizing e-mail as spam or not spam, Classify law documents</a:t>
            </a:r>
          </a:p>
          <a:p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Regression 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– Price prediction, Predict sales of product based on advertising budgets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1" dirty="0"/>
              <a:t>Forecasting </a:t>
            </a:r>
            <a:r>
              <a:rPr lang="en-US" dirty="0"/>
              <a:t>- 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Predicting future sales based on past sales, Predictive maintenance, Weather forecasting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Anomaly detection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– Identifying potentially fraudulent transactions, detecting network intrusions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Ranking 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– Search results ranking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Clustering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– Customer segmentation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Recommendation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– Product Recommendation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41DA6-75EE-4C7B-8ABF-475418F614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7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29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56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16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mlnet-workshop" TargetMode="External"/><Relationship Id="rId3" Type="http://schemas.openxmlformats.org/officeDocument/2006/relationships/hyperlink" Target="http://dot.net/ml" TargetMode="External"/><Relationship Id="rId7" Type="http://schemas.openxmlformats.org/officeDocument/2006/relationships/hyperlink" Target="http://aka.ms/mlne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ka.ms/mlnetyoutube" TargetMode="External"/><Relationship Id="rId5" Type="http://schemas.openxmlformats.org/officeDocument/2006/relationships/hyperlink" Target="http://aka.ms/mlnetdocs" TargetMode="External"/><Relationship Id="rId4" Type="http://schemas.openxmlformats.org/officeDocument/2006/relationships/hyperlink" Target="http://aka.ms/mlnetsample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ML.NET in the</a:t>
            </a:r>
            <a:br>
              <a:rPr lang="en-US" dirty="0"/>
            </a:br>
            <a:r>
              <a:rPr lang="en-US" dirty="0"/>
              <a:t>Real World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Bri Achtman</a:t>
            </a:r>
          </a:p>
          <a:p>
            <a:r>
              <a:rPr lang="en-US" dirty="0"/>
              <a:t>Kundan Karma</a:t>
            </a:r>
          </a:p>
          <a:p>
            <a:r>
              <a:rPr lang="en-US" dirty="0"/>
              <a:t>Chris Felstead</a:t>
            </a:r>
          </a:p>
          <a:p>
            <a:r>
              <a:rPr lang="en-US" dirty="0"/>
              <a:t>Brett Parker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500" b="1" dirty="0">
                <a:solidFill>
                  <a:schemeClr val="tx1"/>
                </a:solidFill>
              </a:rPr>
              <a:t>Twitter</a:t>
            </a:r>
          </a:p>
          <a:p>
            <a:r>
              <a:rPr lang="en-US" dirty="0"/>
              <a:t>@briacht</a:t>
            </a:r>
          </a:p>
          <a:p>
            <a:r>
              <a:rPr lang="en-US" dirty="0"/>
              <a:t>@kundankarma</a:t>
            </a:r>
          </a:p>
          <a:p>
            <a:r>
              <a:rPr lang="en-US" dirty="0"/>
              <a:t>@TechLeadKit</a:t>
            </a:r>
          </a:p>
          <a:p>
            <a:r>
              <a:rPr lang="en-US" dirty="0"/>
              <a:t>@FuturesSport</a:t>
            </a:r>
          </a:p>
          <a:p>
            <a:r>
              <a:rPr lang="en-US" dirty="0"/>
              <a:t>@_Brett_Parker</a:t>
            </a:r>
          </a:p>
          <a:p>
            <a:r>
              <a:rPr lang="en-US" dirty="0"/>
              <a:t>@AVEVAGroup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0062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457200" fontAlgn="auto">
              <a:spcAft>
                <a:spcPts val="1000"/>
              </a:spcAft>
              <a:buClr>
                <a:schemeClr val="tx1"/>
              </a:buClr>
              <a:buSzPct val="100000"/>
              <a:buNone/>
              <a:tabLst/>
              <a:defRPr/>
            </a:pPr>
            <a:r>
              <a:rPr kumimoji="0" lang="en-US" sz="2400" b="0" i="0" u="none" strike="noStrik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</a:rPr>
              <a:t>Get started at </a:t>
            </a:r>
            <a:br>
              <a:rPr kumimoji="0" lang="en-US" sz="2400" b="0" i="0" u="none" strike="noStrik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</a:rPr>
            </a:br>
            <a:r>
              <a:rPr kumimoji="0" lang="en-US" sz="2400" b="1" i="0" u="none" strike="noStrik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http://dot.net/ml</a:t>
            </a:r>
            <a:endParaRPr kumimoji="0" lang="en-US" sz="2400" b="1" i="0" u="none" strike="noStrik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</a:endParaRPr>
          </a:p>
          <a:p>
            <a:pPr marL="0" marR="0" lvl="0" indent="0" defTabSz="457200" fontAlgn="auto">
              <a:spcAft>
                <a:spcPts val="1000"/>
              </a:spcAft>
              <a:buClr>
                <a:schemeClr val="tx1"/>
              </a:buClr>
              <a:buSzPct val="100000"/>
              <a:buNone/>
              <a:tabLst/>
              <a:defRPr/>
            </a:pPr>
            <a:r>
              <a:rPr lang="en-US" sz="2400" dirty="0">
                <a:solidFill>
                  <a:schemeClr val="tx1"/>
                </a:solidFill>
              </a:rPr>
              <a:t>Try the samples at </a:t>
            </a:r>
            <a:r>
              <a:rPr lang="en-US" sz="2400" b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http://aka.ms/mlnetsamples</a:t>
            </a:r>
            <a:endParaRPr lang="en-US" sz="2400" b="1" dirty="0">
              <a:solidFill>
                <a:schemeClr val="tx1"/>
              </a:solidFill>
            </a:endParaRPr>
          </a:p>
          <a:p>
            <a:pPr marL="0" indent="0" defTabSz="457200">
              <a:spcAft>
                <a:spcPts val="1000"/>
              </a:spcAft>
              <a:buClr>
                <a:schemeClr val="tx1"/>
              </a:buClr>
              <a:buSzPct val="10000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Read the docs at </a:t>
            </a:r>
            <a:r>
              <a:rPr lang="en-US" sz="2400" b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http://aka.ms/mlnetdocs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</a:p>
          <a:p>
            <a:pPr marL="0" indent="0" defTabSz="457200">
              <a:spcAft>
                <a:spcPts val="1000"/>
              </a:spcAft>
              <a:buClr>
                <a:schemeClr val="tx1"/>
              </a:buClr>
              <a:buSzPct val="10000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Watch ML.NET videos at </a:t>
            </a:r>
            <a:r>
              <a:rPr lang="en-US" sz="2400" b="1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https://aka.ms/mlnetyoutube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</a:p>
          <a:p>
            <a:pPr marL="0" indent="0" defTabSz="457200">
              <a:spcAft>
                <a:spcPts val="1000"/>
              </a:spcAft>
              <a:buClr>
                <a:schemeClr val="tx1"/>
              </a:buClr>
              <a:buSzPct val="10000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Request features or contribute at </a:t>
            </a:r>
            <a:r>
              <a:rPr lang="en-US" sz="2400" b="1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http://aka.ms/mlnet</a:t>
            </a:r>
            <a:endParaRPr lang="en-US" sz="2400" b="1" dirty="0">
              <a:solidFill>
                <a:schemeClr val="tx1"/>
              </a:solidFill>
            </a:endParaRPr>
          </a:p>
          <a:p>
            <a:pPr marL="0" indent="0" defTabSz="457200">
              <a:spcAft>
                <a:spcPts val="1000"/>
              </a:spcAft>
              <a:buClr>
                <a:schemeClr val="tx1"/>
              </a:buClr>
              <a:buSzPct val="10000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Take the workshop at </a:t>
            </a:r>
            <a:r>
              <a:rPr lang="en-US" sz="2400" b="1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http://aka.ms/mlnet-workshop</a:t>
            </a:r>
            <a:endParaRPr kumimoji="0" lang="en-US" sz="2400" b="1" i="0" u="none" strike="noStrik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A9C9B-1DD5-4007-841D-B96F2B73E47A}"/>
              </a:ext>
            </a:extLst>
          </p:cNvPr>
          <p:cNvSpPr txBox="1"/>
          <p:nvPr/>
        </p:nvSpPr>
        <p:spPr>
          <a:xfrm>
            <a:off x="838199" y="5156305"/>
            <a:ext cx="4616669" cy="1512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ML.NET Hackathon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Friday Nov 13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6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aka.ms/</a:t>
            </a:r>
            <a:r>
              <a:rPr lang="en-US" sz="2600" b="1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mlnet</a:t>
            </a:r>
            <a:r>
              <a:rPr lang="en-US" sz="26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-hack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1BE5C1-6136-4AFA-9AD7-B8C3F580E932}"/>
              </a:ext>
            </a:extLst>
          </p:cNvPr>
          <p:cNvGrpSpPr/>
          <p:nvPr/>
        </p:nvGrpSpPr>
        <p:grpSpPr>
          <a:xfrm>
            <a:off x="50826" y="1984190"/>
            <a:ext cx="3896298" cy="3896298"/>
            <a:chOff x="323162" y="1480851"/>
            <a:chExt cx="3896298" cy="389629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B47D067-52FE-46B0-8637-52607872D5A6}"/>
                </a:ext>
              </a:extLst>
            </p:cNvPr>
            <p:cNvSpPr/>
            <p:nvPr/>
          </p:nvSpPr>
          <p:spPr>
            <a:xfrm>
              <a:off x="323162" y="1480851"/>
              <a:ext cx="3896298" cy="3896298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80E9F6-C4A7-4D51-8DF4-3A312C3CD07A}"/>
                </a:ext>
              </a:extLst>
            </p:cNvPr>
            <p:cNvSpPr txBox="1"/>
            <p:nvPr/>
          </p:nvSpPr>
          <p:spPr>
            <a:xfrm>
              <a:off x="1501595" y="1566457"/>
              <a:ext cx="1646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Artificial Intelligence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A426CC57-0B8A-4412-98B7-306F6676A7EE}"/>
              </a:ext>
            </a:extLst>
          </p:cNvPr>
          <p:cNvSpPr/>
          <p:nvPr/>
        </p:nvSpPr>
        <p:spPr>
          <a:xfrm>
            <a:off x="378904" y="2709004"/>
            <a:ext cx="3163215" cy="3163215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FF2EC-A59A-4D69-ABAB-E7FE92AFED95}"/>
              </a:ext>
            </a:extLst>
          </p:cNvPr>
          <p:cNvSpPr txBox="1"/>
          <p:nvPr/>
        </p:nvSpPr>
        <p:spPr>
          <a:xfrm>
            <a:off x="1229259" y="2909467"/>
            <a:ext cx="15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Machine Learning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8D19D1-CFA9-4B7A-AF95-1BB21ED03C28}"/>
              </a:ext>
            </a:extLst>
          </p:cNvPr>
          <p:cNvGrpSpPr/>
          <p:nvPr/>
        </p:nvGrpSpPr>
        <p:grpSpPr>
          <a:xfrm>
            <a:off x="1122126" y="4126791"/>
            <a:ext cx="1753697" cy="1753697"/>
            <a:chOff x="1394462" y="3623452"/>
            <a:chExt cx="1753697" cy="1753697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B806F9-F90D-4FD2-AC5D-27798696864E}"/>
                </a:ext>
              </a:extLst>
            </p:cNvPr>
            <p:cNvSpPr/>
            <p:nvPr/>
          </p:nvSpPr>
          <p:spPr>
            <a:xfrm>
              <a:off x="1394462" y="3623452"/>
              <a:ext cx="1753697" cy="1753697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A3D76A-1990-46DD-B92E-870636E76BDE}"/>
                </a:ext>
              </a:extLst>
            </p:cNvPr>
            <p:cNvSpPr txBox="1"/>
            <p:nvPr/>
          </p:nvSpPr>
          <p:spPr>
            <a:xfrm>
              <a:off x="1576315" y="3936742"/>
              <a:ext cx="13899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Deep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Learning</a:t>
              </a:r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B01EE89-F3DE-4C27-A36C-8F8C1F29C846}"/>
              </a:ext>
            </a:extLst>
          </p:cNvPr>
          <p:cNvSpPr txBox="1">
            <a:spLocks/>
          </p:cNvSpPr>
          <p:nvPr/>
        </p:nvSpPr>
        <p:spPr>
          <a:xfrm>
            <a:off x="6830279" y="2218300"/>
            <a:ext cx="2851709" cy="296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Machine Learning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Getting computers to make predictions without being explicitly programmed</a:t>
            </a:r>
            <a:endParaRPr lang="en-US" sz="32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0EDE1DF-0E70-47C9-A3C6-E9E74A45F6A2}"/>
              </a:ext>
            </a:extLst>
          </p:cNvPr>
          <p:cNvSpPr txBox="1">
            <a:spLocks/>
          </p:cNvSpPr>
          <p:nvPr/>
        </p:nvSpPr>
        <p:spPr>
          <a:xfrm>
            <a:off x="9621672" y="2392961"/>
            <a:ext cx="2570328" cy="3163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Deep Learning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Subset of ML based on artificial neural networks which imitate the way the human brain learns, thinks, and processes data.</a:t>
            </a:r>
            <a:endParaRPr lang="en-US" sz="32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54C7FBD-0BC8-4E3B-BAA9-13061068A68F}"/>
              </a:ext>
            </a:extLst>
          </p:cNvPr>
          <p:cNvSpPr txBox="1">
            <a:spLocks/>
          </p:cNvSpPr>
          <p:nvPr/>
        </p:nvSpPr>
        <p:spPr>
          <a:xfrm>
            <a:off x="4038885" y="2392961"/>
            <a:ext cx="2851709" cy="3163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Artificial Intelligence</a:t>
            </a:r>
          </a:p>
          <a:p>
            <a:pPr marL="0" indent="0" algn="ctr">
              <a:buNone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ability of a computer to perform tasks commonly associated with intelligent beings (reason, discover meaning, generalize, learn from past experience)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30" grpId="0"/>
      <p:bldP spid="31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88C570C-100A-460C-BFA9-CA3D9C724011}"/>
              </a:ext>
            </a:extLst>
          </p:cNvPr>
          <p:cNvGrpSpPr/>
          <p:nvPr/>
        </p:nvGrpSpPr>
        <p:grpSpPr>
          <a:xfrm>
            <a:off x="0" y="1375428"/>
            <a:ext cx="5325629" cy="3417150"/>
            <a:chOff x="0" y="599474"/>
            <a:chExt cx="5325629" cy="341715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BF1603C-2C25-4251-A3E6-C5A796A187E1}"/>
                </a:ext>
              </a:extLst>
            </p:cNvPr>
            <p:cNvGrpSpPr/>
            <p:nvPr/>
          </p:nvGrpSpPr>
          <p:grpSpPr>
            <a:xfrm>
              <a:off x="451679" y="1211543"/>
              <a:ext cx="1369157" cy="1007120"/>
              <a:chOff x="548889" y="1502229"/>
              <a:chExt cx="3396343" cy="249827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2FADE73-C318-4C95-B73A-16ABBFBCCBFF}"/>
                  </a:ext>
                </a:extLst>
              </p:cNvPr>
              <p:cNvSpPr/>
              <p:nvPr/>
            </p:nvSpPr>
            <p:spPr>
              <a:xfrm>
                <a:off x="548889" y="1502229"/>
                <a:ext cx="3396343" cy="2498271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6" descr="Image result for scikit-learn logo">
                <a:extLst>
                  <a:ext uri="{FF2B5EF4-FFF2-40B4-BE49-F238E27FC236}">
                    <a16:creationId xmlns:a16="http://schemas.microsoft.com/office/drawing/2014/main" id="{69B2237E-D750-45B1-A154-59F2431C30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164" y="1998188"/>
                <a:ext cx="2768114" cy="14900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1B66BDF-2269-4457-A8CC-078FA99FA2C9}"/>
                </a:ext>
              </a:extLst>
            </p:cNvPr>
            <p:cNvGrpSpPr/>
            <p:nvPr/>
          </p:nvGrpSpPr>
          <p:grpSpPr>
            <a:xfrm>
              <a:off x="1922683" y="1221659"/>
              <a:ext cx="1369156" cy="1007120"/>
              <a:chOff x="4810289" y="1511168"/>
              <a:chExt cx="3396343" cy="249827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610285B-A2EE-4F59-81CC-D125820625C9}"/>
                  </a:ext>
                </a:extLst>
              </p:cNvPr>
              <p:cNvSpPr/>
              <p:nvPr/>
            </p:nvSpPr>
            <p:spPr>
              <a:xfrm>
                <a:off x="4810289" y="1511168"/>
                <a:ext cx="3396343" cy="2498271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0" name="Picture 2" descr="TensorFlow - Wikipedia">
                <a:extLst>
                  <a:ext uri="{FF2B5EF4-FFF2-40B4-BE49-F238E27FC236}">
                    <a16:creationId xmlns:a16="http://schemas.microsoft.com/office/drawing/2014/main" id="{617502F3-C59A-48EC-AC28-87047BDB95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3479" y="1809823"/>
                <a:ext cx="2109962" cy="17583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EC19B2-4F35-4805-802C-1C424E4D810F}"/>
                </a:ext>
              </a:extLst>
            </p:cNvPr>
            <p:cNvGrpSpPr/>
            <p:nvPr/>
          </p:nvGrpSpPr>
          <p:grpSpPr>
            <a:xfrm>
              <a:off x="3376174" y="1221659"/>
              <a:ext cx="1404188" cy="1003397"/>
              <a:chOff x="8412263" y="1511168"/>
              <a:chExt cx="3396343" cy="249827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2451C6A-FF12-4635-9C7E-AB92F3C43947}"/>
                  </a:ext>
                </a:extLst>
              </p:cNvPr>
              <p:cNvSpPr/>
              <p:nvPr/>
            </p:nvSpPr>
            <p:spPr>
              <a:xfrm>
                <a:off x="8412263" y="1511168"/>
                <a:ext cx="3396343" cy="2498271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60" name="Picture 12">
                <a:extLst>
                  <a:ext uri="{FF2B5EF4-FFF2-40B4-BE49-F238E27FC236}">
                    <a16:creationId xmlns:a16="http://schemas.microsoft.com/office/drawing/2014/main" id="{B2446D7E-CB7F-4E81-8897-69374BDCD7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2263" y="2574973"/>
                <a:ext cx="3325813" cy="665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42E35D8-297C-40F1-8D28-7601FF13D009}"/>
                </a:ext>
              </a:extLst>
            </p:cNvPr>
            <p:cNvGrpSpPr/>
            <p:nvPr/>
          </p:nvGrpSpPr>
          <p:grpSpPr>
            <a:xfrm>
              <a:off x="1962924" y="2349175"/>
              <a:ext cx="1369156" cy="578271"/>
              <a:chOff x="836164" y="4289473"/>
              <a:chExt cx="3396343" cy="1434466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1559A68-63E0-47BF-9250-3A7537481D97}"/>
                  </a:ext>
                </a:extLst>
              </p:cNvPr>
              <p:cNvSpPr/>
              <p:nvPr/>
            </p:nvSpPr>
            <p:spPr>
              <a:xfrm>
                <a:off x="836164" y="4289473"/>
                <a:ext cx="3396343" cy="1434466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62" name="Picture 14" descr="Keras: the Python deep learning API">
                <a:extLst>
                  <a:ext uri="{FF2B5EF4-FFF2-40B4-BE49-F238E27FC236}">
                    <a16:creationId xmlns:a16="http://schemas.microsoft.com/office/drawing/2014/main" id="{866F4946-30CA-4E54-AF79-872B03FF7B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0535" y="4660504"/>
                <a:ext cx="2387600" cy="692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46281CF7-95E7-4453-81EA-4693750CAADD}"/>
                </a:ext>
              </a:extLst>
            </p:cNvPr>
            <p:cNvSpPr txBox="1">
              <a:spLocks/>
            </p:cNvSpPr>
            <p:nvPr/>
          </p:nvSpPr>
          <p:spPr>
            <a:xfrm>
              <a:off x="0" y="599474"/>
              <a:ext cx="5325629" cy="41635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b="1" i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External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EA802D-C748-4DD5-8870-C65FFAC29BED}"/>
                </a:ext>
              </a:extLst>
            </p:cNvPr>
            <p:cNvGrpSpPr/>
            <p:nvPr/>
          </p:nvGrpSpPr>
          <p:grpSpPr>
            <a:xfrm>
              <a:off x="451679" y="3209819"/>
              <a:ext cx="4328683" cy="806805"/>
              <a:chOff x="-1164166" y="1864406"/>
              <a:chExt cx="13403764" cy="2498271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A4B89B80-B1B3-46A5-AD0A-1D6333E21062}"/>
                  </a:ext>
                </a:extLst>
              </p:cNvPr>
              <p:cNvSpPr/>
              <p:nvPr/>
            </p:nvSpPr>
            <p:spPr>
              <a:xfrm>
                <a:off x="-1164166" y="1864406"/>
                <a:ext cx="13403764" cy="249827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B1D59B98-82D0-47D9-8163-8DB82B6E73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3015" y="2436969"/>
                <a:ext cx="5259192" cy="1353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BAC079-47EF-48D0-B185-C025E5CD8AE2}"/>
              </a:ext>
            </a:extLst>
          </p:cNvPr>
          <p:cNvGrpSpPr/>
          <p:nvPr/>
        </p:nvGrpSpPr>
        <p:grpSpPr>
          <a:xfrm>
            <a:off x="6117687" y="1348469"/>
            <a:ext cx="5830957" cy="3444109"/>
            <a:chOff x="6361042" y="597679"/>
            <a:chExt cx="5830957" cy="344410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CDAE04D-D9A5-42E3-AC69-38EFF30A9B87}"/>
                </a:ext>
              </a:extLst>
            </p:cNvPr>
            <p:cNvSpPr txBox="1">
              <a:spLocks/>
            </p:cNvSpPr>
            <p:nvPr/>
          </p:nvSpPr>
          <p:spPr>
            <a:xfrm>
              <a:off x="6361042" y="597679"/>
              <a:ext cx="5830957" cy="56694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b="1" i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At Microsoft</a:t>
              </a:r>
            </a:p>
          </p:txBody>
        </p:sp>
        <p:pic>
          <p:nvPicPr>
            <p:cNvPr id="25" name="Picture 4" descr="Image result for ml.net&quot;">
              <a:extLst>
                <a:ext uri="{FF2B5EF4-FFF2-40B4-BE49-F238E27FC236}">
                  <a16:creationId xmlns:a16="http://schemas.microsoft.com/office/drawing/2014/main" id="{CB2BADC0-B9D7-4759-A93B-59E5256AB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4893" y="2670988"/>
              <a:ext cx="1370800" cy="13708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4A06E75-C691-42CE-BAFF-62F3A1B37A7F}"/>
                </a:ext>
              </a:extLst>
            </p:cNvPr>
            <p:cNvGrpSpPr/>
            <p:nvPr/>
          </p:nvGrpSpPr>
          <p:grpSpPr>
            <a:xfrm>
              <a:off x="7685371" y="1202668"/>
              <a:ext cx="1455379" cy="1261539"/>
              <a:chOff x="2456358" y="1864407"/>
              <a:chExt cx="2601502" cy="2255012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FC6E44C4-53A4-43B4-9F6F-A061F5F35442}"/>
                  </a:ext>
                </a:extLst>
              </p:cNvPr>
              <p:cNvSpPr/>
              <p:nvPr/>
            </p:nvSpPr>
            <p:spPr>
              <a:xfrm>
                <a:off x="2456358" y="1864407"/>
                <a:ext cx="2601502" cy="225501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" descr="Announcing the Cognitive Services White Glove Program for All ...">
                <a:extLst>
                  <a:ext uri="{FF2B5EF4-FFF2-40B4-BE49-F238E27FC236}">
                    <a16:creationId xmlns:a16="http://schemas.microsoft.com/office/drawing/2014/main" id="{801CEABA-9310-4A04-AC8D-DAF5435CEC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885" y="1966007"/>
                <a:ext cx="17145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C49E830B-E269-4ACD-83C5-58000EB928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5185" y="3458996"/>
                <a:ext cx="2501900" cy="44302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200" i="1" dirty="0">
                    <a:solidFill>
                      <a:srgbClr val="0079D6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Azure Cognitive Services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F4002D3-3937-4A1F-8B88-24CB32D3EC75}"/>
                </a:ext>
              </a:extLst>
            </p:cNvPr>
            <p:cNvGrpSpPr/>
            <p:nvPr/>
          </p:nvGrpSpPr>
          <p:grpSpPr>
            <a:xfrm>
              <a:off x="9349379" y="1202668"/>
              <a:ext cx="1476314" cy="1279686"/>
              <a:chOff x="4206226" y="3114143"/>
              <a:chExt cx="2601502" cy="2255012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459FB9D-52C5-4344-892F-EB4839FB1563}"/>
                  </a:ext>
                </a:extLst>
              </p:cNvPr>
              <p:cNvSpPr/>
              <p:nvPr/>
            </p:nvSpPr>
            <p:spPr>
              <a:xfrm>
                <a:off x="4206226" y="3114143"/>
                <a:ext cx="2601502" cy="225501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F4DDA7D3-4B11-4E2B-832E-7E604EB20C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83224" y="4633388"/>
                <a:ext cx="2501899" cy="70378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200" i="1" dirty="0">
                    <a:solidFill>
                      <a:srgbClr val="0079D6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Azure Machine Learning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A9C6ABA-04D6-4662-BDE4-6D4B99546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57859" y="3529111"/>
                <a:ext cx="952629" cy="937076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E5044-3628-4C3D-BC99-EBDF24F38652}"/>
                </a:ext>
              </a:extLst>
            </p:cNvPr>
            <p:cNvGrpSpPr/>
            <p:nvPr/>
          </p:nvGrpSpPr>
          <p:grpSpPr>
            <a:xfrm>
              <a:off x="7697003" y="2675746"/>
              <a:ext cx="1476314" cy="1279686"/>
              <a:chOff x="9177059" y="2599886"/>
              <a:chExt cx="2601502" cy="2255012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E64C96B-E391-4E05-8307-B836C14583DB}"/>
                  </a:ext>
                </a:extLst>
              </p:cNvPr>
              <p:cNvSpPr/>
              <p:nvPr/>
            </p:nvSpPr>
            <p:spPr>
              <a:xfrm>
                <a:off x="9177059" y="2599886"/>
                <a:ext cx="2601502" cy="225501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E02F1E38-F84E-41EF-9557-68E71F849B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59284" y="4124112"/>
                <a:ext cx="2501900" cy="44302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200" i="1" dirty="0" err="1">
                    <a:solidFill>
                      <a:srgbClr val="0079D6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WinML</a:t>
                </a:r>
                <a:endParaRPr lang="en-US" sz="1200" i="1" dirty="0">
                  <a:solidFill>
                    <a:srgbClr val="0079D6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pic>
            <p:nvPicPr>
              <p:cNvPr id="37" name="Picture 2" descr="Windows ML graphic">
                <a:extLst>
                  <a:ext uri="{FF2B5EF4-FFF2-40B4-BE49-F238E27FC236}">
                    <a16:creationId xmlns:a16="http://schemas.microsoft.com/office/drawing/2014/main" id="{A5B95507-49D2-421C-91BA-49E8214510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35" r="20612"/>
              <a:stretch/>
            </p:blipFill>
            <p:spPr bwMode="auto">
              <a:xfrm>
                <a:off x="9752353" y="2952996"/>
                <a:ext cx="1515762" cy="10707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176B48D-EC44-4001-9662-10B81F224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837091"/>
              </p:ext>
            </p:extLst>
          </p:nvPr>
        </p:nvGraphicFramePr>
        <p:xfrm>
          <a:off x="6076780" y="4792578"/>
          <a:ext cx="5912770" cy="204393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768738">
                  <a:extLst>
                    <a:ext uri="{9D8B030D-6E8A-4147-A177-3AD203B41FA5}">
                      <a16:colId xmlns:a16="http://schemas.microsoft.com/office/drawing/2014/main" val="3247776917"/>
                    </a:ext>
                  </a:extLst>
                </a:gridCol>
                <a:gridCol w="1490261">
                  <a:extLst>
                    <a:ext uri="{9D8B030D-6E8A-4147-A177-3AD203B41FA5}">
                      <a16:colId xmlns:a16="http://schemas.microsoft.com/office/drawing/2014/main" val="287581641"/>
                    </a:ext>
                  </a:extLst>
                </a:gridCol>
                <a:gridCol w="2181350">
                  <a:extLst>
                    <a:ext uri="{9D8B030D-6E8A-4147-A177-3AD203B41FA5}">
                      <a16:colId xmlns:a16="http://schemas.microsoft.com/office/drawing/2014/main" val="3170675883"/>
                    </a:ext>
                  </a:extLst>
                </a:gridCol>
                <a:gridCol w="1472421">
                  <a:extLst>
                    <a:ext uri="{9D8B030D-6E8A-4147-A177-3AD203B41FA5}">
                      <a16:colId xmlns:a16="http://schemas.microsoft.com/office/drawing/2014/main" val="3901462881"/>
                    </a:ext>
                  </a:extLst>
                </a:gridCol>
              </a:tblGrid>
              <a:tr h="375984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 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Training custom models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Model consumption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Requires ML knowledge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46639141"/>
                  </a:ext>
                </a:extLst>
              </a:tr>
              <a:tr h="375984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ML.NET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Yes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Yes - ML.NET, TensorFlow, ONNX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No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74035657"/>
                  </a:ext>
                </a:extLst>
              </a:tr>
              <a:tr h="568257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Azure Cognitive Services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Limited to some services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Yes – consume </a:t>
                      </a:r>
                      <a:r>
                        <a:rPr lang="es-ES" sz="1200" dirty="0" err="1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via</a:t>
                      </a:r>
                      <a:r>
                        <a:rPr lang="es-E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 API/SDK</a:t>
                      </a:r>
                      <a:endParaRPr lang="en-US" sz="1200" dirty="0">
                        <a:effectLst/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No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86721773"/>
                  </a:ext>
                </a:extLst>
              </a:tr>
              <a:tr h="375984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Azure ML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Yes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Yes – register models &amp; consume via web service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Somewhat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42864258"/>
                  </a:ext>
                </a:extLst>
              </a:tr>
              <a:tr h="320672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WinML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No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Yes - ONNX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No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01985594"/>
                  </a:ext>
                </a:extLst>
              </a:tr>
            </a:tbl>
          </a:graphicData>
        </a:graphic>
      </p:graphicFrame>
      <p:sp>
        <p:nvSpPr>
          <p:cNvPr id="38" name="Title 1">
            <a:extLst>
              <a:ext uri="{FF2B5EF4-FFF2-40B4-BE49-F238E27FC236}">
                <a16:creationId xmlns:a16="http://schemas.microsoft.com/office/drawing/2014/main" id="{3B4AAAEE-176E-4E94-8C41-DE82AB1D0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 Landscape</a:t>
            </a:r>
          </a:p>
        </p:txBody>
      </p:sp>
    </p:spTree>
    <p:extLst>
      <p:ext uri="{BB962C8B-B14F-4D97-AF65-F5344CB8AC3E}">
        <p14:creationId xmlns:p14="http://schemas.microsoft.com/office/powerpoint/2010/main" val="308605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2D60A399-97AC-49D3-95B8-0F50292F625C}"/>
              </a:ext>
            </a:extLst>
          </p:cNvPr>
          <p:cNvSpPr txBox="1">
            <a:spLocks/>
          </p:cNvSpPr>
          <p:nvPr/>
        </p:nvSpPr>
        <p:spPr bwMode="auto">
          <a:xfrm>
            <a:off x="2287250" y="4905864"/>
            <a:ext cx="7584843" cy="104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 </a:t>
            </a:r>
            <a:r>
              <a:rPr lang="en-US" sz="2800" dirty="0">
                <a:solidFill>
                  <a:srgbClr val="F8B548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open source </a:t>
            </a:r>
            <a:r>
              <a:rPr lang="en-US" sz="28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and</a:t>
            </a:r>
            <a:r>
              <a:rPr lang="en-US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800" dirty="0">
                <a:solidFill>
                  <a:srgbClr val="F8B548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cross-platform</a:t>
            </a:r>
            <a:r>
              <a:rPr lang="en-US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machine learning framework for .NET</a:t>
            </a:r>
          </a:p>
        </p:txBody>
      </p:sp>
      <p:pic>
        <p:nvPicPr>
          <p:cNvPr id="15" name="Picture 4" descr="Image result for ml.net&quot;">
            <a:extLst>
              <a:ext uri="{FF2B5EF4-FFF2-40B4-BE49-F238E27FC236}">
                <a16:creationId xmlns:a16="http://schemas.microsoft.com/office/drawing/2014/main" id="{7880903F-B932-4D7F-86BE-822351DF7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306" y="2766049"/>
            <a:ext cx="2091774" cy="209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88BFCF-3EB4-4E6E-8BB7-423985203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50" y="657060"/>
            <a:ext cx="4610100" cy="1524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D128760-C593-4BE3-91B2-37277EADC6D9}"/>
              </a:ext>
            </a:extLst>
          </p:cNvPr>
          <p:cNvGrpSpPr/>
          <p:nvPr/>
        </p:nvGrpSpPr>
        <p:grpSpPr>
          <a:xfrm>
            <a:off x="4543425" y="2181060"/>
            <a:ext cx="3114675" cy="433388"/>
            <a:chOff x="4543425" y="2181060"/>
            <a:chExt cx="3114675" cy="433388"/>
          </a:xfrm>
        </p:grpSpPr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74B6D1E8-C695-4E32-9ED8-075A37F0BD43}"/>
                </a:ext>
              </a:extLst>
            </p:cNvPr>
            <p:cNvSpPr/>
            <p:nvPr/>
          </p:nvSpPr>
          <p:spPr>
            <a:xfrm rot="5400000">
              <a:off x="5884070" y="840417"/>
              <a:ext cx="433386" cy="3114675"/>
            </a:xfrm>
            <a:prstGeom prst="rightBrace">
              <a:avLst/>
            </a:prstGeom>
            <a:ln w="38100">
              <a:solidFill>
                <a:srgbClr val="F8B5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EDFE830-0399-455D-B299-9586EA2D78F4}"/>
                </a:ext>
              </a:extLst>
            </p:cNvPr>
            <p:cNvCxnSpPr>
              <a:stCxn id="19" idx="1"/>
              <a:endCxn id="17" idx="2"/>
            </p:cNvCxnSpPr>
            <p:nvPr/>
          </p:nvCxnSpPr>
          <p:spPr>
            <a:xfrm flipH="1" flipV="1">
              <a:off x="6096000" y="2181060"/>
              <a:ext cx="4763" cy="433388"/>
            </a:xfrm>
            <a:prstGeom prst="line">
              <a:avLst/>
            </a:prstGeom>
            <a:ln w="38100">
              <a:solidFill>
                <a:srgbClr val="F8B5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6F22D3C-9082-4A43-92C0-5CB8946B8E9A}"/>
              </a:ext>
            </a:extLst>
          </p:cNvPr>
          <p:cNvGrpSpPr/>
          <p:nvPr/>
        </p:nvGrpSpPr>
        <p:grpSpPr>
          <a:xfrm rot="10800000">
            <a:off x="4556855" y="4995872"/>
            <a:ext cx="3114675" cy="433388"/>
            <a:chOff x="4543425" y="2181060"/>
            <a:chExt cx="3114675" cy="433388"/>
          </a:xfrm>
        </p:grpSpPr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051B9563-5E5E-4A20-8487-A9C27FAFFE37}"/>
                </a:ext>
              </a:extLst>
            </p:cNvPr>
            <p:cNvSpPr/>
            <p:nvPr/>
          </p:nvSpPr>
          <p:spPr>
            <a:xfrm rot="5400000">
              <a:off x="5884070" y="840417"/>
              <a:ext cx="433386" cy="3114675"/>
            </a:xfrm>
            <a:prstGeom prst="rightBrace">
              <a:avLst/>
            </a:prstGeom>
            <a:ln w="38100">
              <a:solidFill>
                <a:srgbClr val="F8B5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D6A85B-1C31-496C-928A-62571D83A3E5}"/>
                </a:ext>
              </a:extLst>
            </p:cNvPr>
            <p:cNvCxnSpPr>
              <a:stCxn id="19" idx="1"/>
              <a:endCxn id="17" idx="2"/>
            </p:cNvCxnSpPr>
            <p:nvPr/>
          </p:nvCxnSpPr>
          <p:spPr>
            <a:xfrm flipH="1" flipV="1">
              <a:off x="6096000" y="2181060"/>
              <a:ext cx="4763" cy="433388"/>
            </a:xfrm>
            <a:prstGeom prst="line">
              <a:avLst/>
            </a:prstGeom>
            <a:ln w="38100">
              <a:solidFill>
                <a:srgbClr val="F8B5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D13DA80-8F45-4D88-8E10-7673F011FC91}"/>
              </a:ext>
            </a:extLst>
          </p:cNvPr>
          <p:cNvSpPr txBox="1"/>
          <p:nvPr/>
        </p:nvSpPr>
        <p:spPr>
          <a:xfrm>
            <a:off x="3790950" y="5429259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7B548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Windows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919229-27F7-4750-B047-018D0EEDDB85}"/>
              </a:ext>
            </a:extLst>
          </p:cNvPr>
          <p:cNvSpPr txBox="1"/>
          <p:nvPr/>
        </p:nvSpPr>
        <p:spPr>
          <a:xfrm>
            <a:off x="5256941" y="5429259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7B548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Linux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57B3E0-FEBC-4B4C-B89D-4E9797484C8A}"/>
              </a:ext>
            </a:extLst>
          </p:cNvPr>
          <p:cNvSpPr txBox="1"/>
          <p:nvPr/>
        </p:nvSpPr>
        <p:spPr>
          <a:xfrm>
            <a:off x="6800851" y="5376220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7B548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macOS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C35D1A8-D289-443A-AADF-49B3C3C03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974" y="159234"/>
            <a:ext cx="8256433" cy="346225"/>
          </a:xfrm>
        </p:spPr>
        <p:txBody>
          <a:bodyPr>
            <a:noAutofit/>
          </a:bodyPr>
          <a:lstStyle/>
          <a:p>
            <a:pPr algn="ctr"/>
            <a:r>
              <a:rPr lang="en-US" cap="none" dirty="0"/>
              <a:t>What is ML.NET?</a:t>
            </a:r>
          </a:p>
        </p:txBody>
      </p:sp>
    </p:spTree>
    <p:extLst>
      <p:ext uri="{BB962C8B-B14F-4D97-AF65-F5344CB8AC3E}">
        <p14:creationId xmlns:p14="http://schemas.microsoft.com/office/powerpoint/2010/main" val="175382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2.08333E-6 0.1372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7" grpId="0"/>
      <p:bldP spid="33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0A7185-6892-4C55-8B59-EFB5987473BF}"/>
              </a:ext>
            </a:extLst>
          </p:cNvPr>
          <p:cNvSpPr txBox="1">
            <a:spLocks/>
          </p:cNvSpPr>
          <p:nvPr/>
        </p:nvSpPr>
        <p:spPr>
          <a:xfrm>
            <a:off x="685800" y="2130612"/>
            <a:ext cx="10564906" cy="923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Built for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13E44E-7078-49E0-88A8-E6C9A5029DA4}"/>
              </a:ext>
            </a:extLst>
          </p:cNvPr>
          <p:cNvSpPr/>
          <p:nvPr/>
        </p:nvSpPr>
        <p:spPr>
          <a:xfrm>
            <a:off x="3643077" y="2750714"/>
            <a:ext cx="16607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8B548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04E70E-40A7-4268-B348-90CDF1A8639E}"/>
              </a:ext>
            </a:extLst>
          </p:cNvPr>
          <p:cNvSpPr/>
          <p:nvPr/>
        </p:nvSpPr>
        <p:spPr>
          <a:xfrm>
            <a:off x="2234774" y="4420008"/>
            <a:ext cx="18236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Can use existing C# and F# skills to integrate ML into .NET apps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AD3A6E-C76C-4A38-8754-A35CCF9DC41D}"/>
              </a:ext>
            </a:extLst>
          </p:cNvPr>
          <p:cNvSpPr/>
          <p:nvPr/>
        </p:nvSpPr>
        <p:spPr>
          <a:xfrm>
            <a:off x="7828750" y="4420007"/>
            <a:ext cx="1692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Data science &amp; ML experience not required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D48EDE-710D-4021-A29C-07555BF370C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3146613" y="3674044"/>
            <a:ext cx="1326852" cy="745964"/>
          </a:xfrm>
          <a:prstGeom prst="line">
            <a:avLst/>
          </a:prstGeom>
          <a:ln w="19050">
            <a:solidFill>
              <a:srgbClr val="F8B5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9D986C-5D59-46BC-ADF0-14DDCB52395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7462477" y="3674044"/>
            <a:ext cx="1212468" cy="745963"/>
          </a:xfrm>
          <a:prstGeom prst="line">
            <a:avLst/>
          </a:prstGeom>
          <a:ln w="19050">
            <a:solidFill>
              <a:srgbClr val="F8B5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BAEB6C2-3872-414B-B0FB-4A7B628B7CF6}"/>
              </a:ext>
            </a:extLst>
          </p:cNvPr>
          <p:cNvSpPr/>
          <p:nvPr/>
        </p:nvSpPr>
        <p:spPr>
          <a:xfrm>
            <a:off x="5303853" y="2750713"/>
            <a:ext cx="38306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8B548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Developers</a:t>
            </a:r>
            <a:endParaRPr lang="en-US" dirty="0">
              <a:solidFill>
                <a:srgbClr val="F8B548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Picture 4" descr="Image result for ml.net&quot;">
            <a:extLst>
              <a:ext uri="{FF2B5EF4-FFF2-40B4-BE49-F238E27FC236}">
                <a16:creationId xmlns:a16="http://schemas.microsoft.com/office/drawing/2014/main" id="{C6AC275C-70B9-43B5-9B47-F4ED178F8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741" y="452959"/>
            <a:ext cx="1577351" cy="157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48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B335C4-6ED2-41B9-A52C-EE41336FD4F9}"/>
              </a:ext>
            </a:extLst>
          </p:cNvPr>
          <p:cNvSpPr/>
          <p:nvPr/>
        </p:nvSpPr>
        <p:spPr>
          <a:xfrm>
            <a:off x="3149534" y="4598068"/>
            <a:ext cx="5892932" cy="119627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2B63A9"/>
                </a:solidFill>
              </a:rPr>
              <a:t>ML.NET API</a:t>
            </a:r>
          </a:p>
          <a:p>
            <a:pPr algn="ctr"/>
            <a:r>
              <a:rPr lang="en-US" sz="1400">
                <a:solidFill>
                  <a:srgbClr val="2B63A9"/>
                </a:solidFill>
              </a:rPr>
              <a:t>(Microsoft.ML)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B58B795-FC66-4766-B10B-436DD6A18A63}"/>
              </a:ext>
            </a:extLst>
          </p:cNvPr>
          <p:cNvGrpSpPr/>
          <p:nvPr/>
        </p:nvGrpSpPr>
        <p:grpSpPr>
          <a:xfrm>
            <a:off x="9142184" y="4598068"/>
            <a:ext cx="590643" cy="1186833"/>
            <a:chOff x="10808908" y="4191267"/>
            <a:chExt cx="590643" cy="118683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D5A56F1-BC0B-4BE4-892E-C10F4F056223}"/>
                </a:ext>
              </a:extLst>
            </p:cNvPr>
            <p:cNvSpPr/>
            <p:nvPr/>
          </p:nvSpPr>
          <p:spPr>
            <a:xfrm>
              <a:off x="10808908" y="4191267"/>
              <a:ext cx="590643" cy="11868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rgbClr val="2B63A9"/>
                </a:solidFill>
              </a:endParaRPr>
            </a:p>
          </p:txBody>
        </p:sp>
        <p:pic>
          <p:nvPicPr>
            <p:cNvPr id="17" name="Picture 2" descr="Image result for Visual Studio 2019 logo">
              <a:extLst>
                <a:ext uri="{FF2B5EF4-FFF2-40B4-BE49-F238E27FC236}">
                  <a16:creationId xmlns:a16="http://schemas.microsoft.com/office/drawing/2014/main" id="{D578CD14-8508-4018-B459-28F49AAD7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4728" y="4224219"/>
              <a:ext cx="339004" cy="312626"/>
            </a:xfrm>
            <a:prstGeom prst="rect">
              <a:avLst/>
            </a:prstGeom>
            <a:grpFill/>
          </p:spPr>
        </p:pic>
        <p:pic>
          <p:nvPicPr>
            <p:cNvPr id="19" name="Picture 2" descr="Image result for jupyter logo">
              <a:extLst>
                <a:ext uri="{FF2B5EF4-FFF2-40B4-BE49-F238E27FC236}">
                  <a16:creationId xmlns:a16="http://schemas.microsoft.com/office/drawing/2014/main" id="{5248F1B5-46E3-4271-9D6C-9A05D76637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4728" y="4991213"/>
              <a:ext cx="339004" cy="362173"/>
            </a:xfrm>
            <a:prstGeom prst="rect">
              <a:avLst/>
            </a:prstGeom>
            <a:grpFill/>
          </p:spPr>
        </p:pic>
        <p:pic>
          <p:nvPicPr>
            <p:cNvPr id="22" name="Picture 2" descr="Image result for visual studio code logo">
              <a:extLst>
                <a:ext uri="{FF2B5EF4-FFF2-40B4-BE49-F238E27FC236}">
                  <a16:creationId xmlns:a16="http://schemas.microsoft.com/office/drawing/2014/main" id="{89185A99-11FD-4B18-AA5F-7BCE942A83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4728" y="4603597"/>
              <a:ext cx="339004" cy="312626"/>
            </a:xfrm>
            <a:prstGeom prst="rect">
              <a:avLst/>
            </a:prstGeom>
            <a:grpFill/>
          </p:spPr>
        </p:pic>
      </p:grpSp>
      <p:pic>
        <p:nvPicPr>
          <p:cNvPr id="28" name="Picture 16" descr="The forthcoming .NET Core 3 will support desktop applications on Windows">
            <a:extLst>
              <a:ext uri="{FF2B5EF4-FFF2-40B4-BE49-F238E27FC236}">
                <a16:creationId xmlns:a16="http://schemas.microsoft.com/office/drawing/2014/main" id="{DBC024B3-D374-4688-9242-DB8701AC5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0" t="33164" r="22974" b="54938"/>
          <a:stretch/>
        </p:blipFill>
        <p:spPr bwMode="auto">
          <a:xfrm>
            <a:off x="3149533" y="4661186"/>
            <a:ext cx="1227439" cy="36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C341B9A-38EF-4954-9359-48354AEA4ABF}"/>
              </a:ext>
            </a:extLst>
          </p:cNvPr>
          <p:cNvSpPr/>
          <p:nvPr/>
        </p:nvSpPr>
        <p:spPr>
          <a:xfrm>
            <a:off x="3149533" y="3308534"/>
            <a:ext cx="5892932" cy="119627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2B63A9"/>
                </a:solidFill>
              </a:rPr>
              <a:t>AutoML.NET 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B63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2B63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Microsoft.ML.AutoML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B63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C6346D-59B6-4C5B-8AE9-297BF70B092D}"/>
              </a:ext>
            </a:extLst>
          </p:cNvPr>
          <p:cNvGrpSpPr/>
          <p:nvPr/>
        </p:nvGrpSpPr>
        <p:grpSpPr>
          <a:xfrm>
            <a:off x="3149533" y="1944416"/>
            <a:ext cx="2883245" cy="1196279"/>
            <a:chOff x="2715609" y="1537615"/>
            <a:chExt cx="2883245" cy="119627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65C9F8-7F0E-4D94-8636-EF4CD532036E}"/>
                </a:ext>
              </a:extLst>
            </p:cNvPr>
            <p:cNvSpPr/>
            <p:nvPr/>
          </p:nvSpPr>
          <p:spPr>
            <a:xfrm>
              <a:off x="2715609" y="1537615"/>
              <a:ext cx="2883245" cy="1196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rgbClr val="2B63A9"/>
                  </a:solidFill>
                </a:rPr>
                <a:t>Model Builder</a:t>
              </a:r>
            </a:p>
          </p:txBody>
        </p:sp>
        <p:pic>
          <p:nvPicPr>
            <p:cNvPr id="34" name="Picture 2" descr="Image result for Visual Studio 2019 logo">
              <a:extLst>
                <a:ext uri="{FF2B5EF4-FFF2-40B4-BE49-F238E27FC236}">
                  <a16:creationId xmlns:a16="http://schemas.microsoft.com/office/drawing/2014/main" id="{129BD534-889A-4313-8E8F-F44073C15C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577" y="1609055"/>
              <a:ext cx="238898" cy="220310"/>
            </a:xfrm>
            <a:prstGeom prst="rect">
              <a:avLst/>
            </a:prstGeom>
            <a:grpFill/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A790D80-7F65-47F4-8D3A-0A37922EF1F9}"/>
              </a:ext>
            </a:extLst>
          </p:cNvPr>
          <p:cNvGrpSpPr/>
          <p:nvPr/>
        </p:nvGrpSpPr>
        <p:grpSpPr>
          <a:xfrm>
            <a:off x="6159219" y="1944415"/>
            <a:ext cx="2883246" cy="1196279"/>
            <a:chOff x="3838830" y="1537614"/>
            <a:chExt cx="2883246" cy="119627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08CF15-787E-4299-BAFD-82B35747318E}"/>
                </a:ext>
              </a:extLst>
            </p:cNvPr>
            <p:cNvSpPr/>
            <p:nvPr/>
          </p:nvSpPr>
          <p:spPr>
            <a:xfrm>
              <a:off x="3838830" y="1537614"/>
              <a:ext cx="2883246" cy="1196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rgbClr val="2B63A9"/>
                  </a:solidFill>
                </a:rPr>
                <a:t>ML.NET CLI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7A379D4-CAAE-408A-BEA5-E844761D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24869" y="1609055"/>
              <a:ext cx="323068" cy="238488"/>
            </a:xfrm>
            <a:prstGeom prst="rect">
              <a:avLst/>
            </a:prstGeom>
            <a:grpFill/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5F1B1C-454C-40F9-8FBA-0916FDFE8E14}"/>
              </a:ext>
            </a:extLst>
          </p:cNvPr>
          <p:cNvGrpSpPr/>
          <p:nvPr/>
        </p:nvGrpSpPr>
        <p:grpSpPr>
          <a:xfrm>
            <a:off x="9142184" y="3313256"/>
            <a:ext cx="590643" cy="1186833"/>
            <a:chOff x="10808908" y="4191267"/>
            <a:chExt cx="590643" cy="118683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58A823-96FB-493A-A7A8-1CA4AECF7D21}"/>
                </a:ext>
              </a:extLst>
            </p:cNvPr>
            <p:cNvSpPr/>
            <p:nvPr/>
          </p:nvSpPr>
          <p:spPr>
            <a:xfrm>
              <a:off x="10808908" y="4191267"/>
              <a:ext cx="590643" cy="11868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rgbClr val="2B63A9"/>
                </a:solidFill>
              </a:endParaRPr>
            </a:p>
          </p:txBody>
        </p:sp>
        <p:pic>
          <p:nvPicPr>
            <p:cNvPr id="21" name="Picture 2" descr="Image result for Visual Studio 2019 logo">
              <a:extLst>
                <a:ext uri="{FF2B5EF4-FFF2-40B4-BE49-F238E27FC236}">
                  <a16:creationId xmlns:a16="http://schemas.microsoft.com/office/drawing/2014/main" id="{75D1F01D-70F3-4301-9C94-898C562EE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4728" y="4224219"/>
              <a:ext cx="339004" cy="312626"/>
            </a:xfrm>
            <a:prstGeom prst="rect">
              <a:avLst/>
            </a:prstGeom>
            <a:grpFill/>
          </p:spPr>
        </p:pic>
        <p:pic>
          <p:nvPicPr>
            <p:cNvPr id="23" name="Picture 2" descr="Image result for jupyter logo">
              <a:extLst>
                <a:ext uri="{FF2B5EF4-FFF2-40B4-BE49-F238E27FC236}">
                  <a16:creationId xmlns:a16="http://schemas.microsoft.com/office/drawing/2014/main" id="{2BB35B1F-1C18-4AA6-8E42-E837E43F3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4728" y="4991213"/>
              <a:ext cx="339004" cy="362173"/>
            </a:xfrm>
            <a:prstGeom prst="rect">
              <a:avLst/>
            </a:prstGeom>
            <a:grpFill/>
          </p:spPr>
        </p:pic>
        <p:pic>
          <p:nvPicPr>
            <p:cNvPr id="24" name="Picture 2" descr="Image result for visual studio code logo">
              <a:extLst>
                <a:ext uri="{FF2B5EF4-FFF2-40B4-BE49-F238E27FC236}">
                  <a16:creationId xmlns:a16="http://schemas.microsoft.com/office/drawing/2014/main" id="{C81C7E19-FDDB-4E81-B523-5A471F9659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4728" y="4603597"/>
              <a:ext cx="339004" cy="312626"/>
            </a:xfrm>
            <a:prstGeom prst="rect">
              <a:avLst/>
            </a:prstGeom>
            <a:grpFill/>
          </p:spPr>
        </p:pic>
      </p:grpSp>
      <p:pic>
        <p:nvPicPr>
          <p:cNvPr id="25" name="Picture 16" descr="The forthcoming .NET Core 3 will support desktop applications on Windows">
            <a:extLst>
              <a:ext uri="{FF2B5EF4-FFF2-40B4-BE49-F238E27FC236}">
                <a16:creationId xmlns:a16="http://schemas.microsoft.com/office/drawing/2014/main" id="{649F7C56-8999-41E7-B607-320119DEE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0" t="33164" r="22974" b="54938"/>
          <a:stretch/>
        </p:blipFill>
        <p:spPr bwMode="auto">
          <a:xfrm>
            <a:off x="3149533" y="3405262"/>
            <a:ext cx="1227439" cy="36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3C2B1F06-981F-426E-BA0E-1FDE9698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ML.NET + AutoML + Tooling</a:t>
            </a:r>
          </a:p>
        </p:txBody>
      </p:sp>
    </p:spTree>
    <p:extLst>
      <p:ext uri="{BB962C8B-B14F-4D97-AF65-F5344CB8AC3E}">
        <p14:creationId xmlns:p14="http://schemas.microsoft.com/office/powerpoint/2010/main" val="397935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8F7A0A8-E3E8-49DD-8207-2B6FA6A16562}"/>
              </a:ext>
            </a:extLst>
          </p:cNvPr>
          <p:cNvGrpSpPr/>
          <p:nvPr/>
        </p:nvGrpSpPr>
        <p:grpSpPr>
          <a:xfrm>
            <a:off x="296345" y="2064498"/>
            <a:ext cx="1944903" cy="1530742"/>
            <a:chOff x="1413946" y="1196622"/>
            <a:chExt cx="2266232" cy="1783645"/>
          </a:xfrm>
          <a:solidFill>
            <a:schemeClr val="tx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D041A3-B4CC-436C-99EA-CFE8B54B47B6}"/>
                </a:ext>
              </a:extLst>
            </p:cNvPr>
            <p:cNvSpPr/>
            <p:nvPr/>
          </p:nvSpPr>
          <p:spPr>
            <a:xfrm>
              <a:off x="1413946" y="1196622"/>
              <a:ext cx="2266232" cy="1783645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:a16="http://schemas.microsoft.com/office/drawing/2014/main" id="{28DCD493-2284-4FE7-BF75-590D662D9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4103" y="1751632"/>
              <a:ext cx="1396949" cy="1146133"/>
            </a:xfrm>
            <a:prstGeom prst="roundRect">
              <a:avLst/>
            </a:prstGeom>
            <a:grp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17A316-ACA7-469C-9AF5-3EF04B183213}"/>
                </a:ext>
              </a:extLst>
            </p:cNvPr>
            <p:cNvSpPr txBox="1"/>
            <p:nvPr/>
          </p:nvSpPr>
          <p:spPr>
            <a:xfrm>
              <a:off x="1413946" y="1268176"/>
              <a:ext cx="2266232" cy="396778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Classification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21D4B60-7782-48EF-814E-150B5F39BFF3}"/>
              </a:ext>
            </a:extLst>
          </p:cNvPr>
          <p:cNvGrpSpPr/>
          <p:nvPr/>
        </p:nvGrpSpPr>
        <p:grpSpPr>
          <a:xfrm>
            <a:off x="2391700" y="2070604"/>
            <a:ext cx="1944903" cy="1530742"/>
            <a:chOff x="2634588" y="1556895"/>
            <a:chExt cx="2266232" cy="1783645"/>
          </a:xfrm>
          <a:solidFill>
            <a:schemeClr val="tx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05CDC01-ACC7-4346-87B0-B931138239EC}"/>
                </a:ext>
              </a:extLst>
            </p:cNvPr>
            <p:cNvGrpSpPr/>
            <p:nvPr/>
          </p:nvGrpSpPr>
          <p:grpSpPr>
            <a:xfrm>
              <a:off x="2634588" y="1556895"/>
              <a:ext cx="2266232" cy="1783645"/>
              <a:chOff x="1413946" y="1196622"/>
              <a:chExt cx="2266232" cy="1783645"/>
            </a:xfrm>
            <a:grpFill/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6DD3896-78E2-4F5B-AE89-B4D9CF248C0E}"/>
                  </a:ext>
                </a:extLst>
              </p:cNvPr>
              <p:cNvSpPr/>
              <p:nvPr/>
            </p:nvSpPr>
            <p:spPr>
              <a:xfrm>
                <a:off x="1413946" y="1196622"/>
                <a:ext cx="2266232" cy="1783645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83A0CC-43F2-48A7-9D1E-D07C780C293F}"/>
                  </a:ext>
                </a:extLst>
              </p:cNvPr>
              <p:cNvSpPr txBox="1"/>
              <p:nvPr/>
            </p:nvSpPr>
            <p:spPr>
              <a:xfrm>
                <a:off x="1413946" y="1268176"/>
                <a:ext cx="2266232" cy="358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Regression</a:t>
                </a:r>
              </a:p>
            </p:txBody>
          </p:sp>
        </p:grpSp>
        <p:pic>
          <p:nvPicPr>
            <p:cNvPr id="61" name="Picture 60" descr="A close up of a sign&#10;&#10;Description automatically generated">
              <a:extLst>
                <a:ext uri="{FF2B5EF4-FFF2-40B4-BE49-F238E27FC236}">
                  <a16:creationId xmlns:a16="http://schemas.microsoft.com/office/drawing/2014/main" id="{E0E9F6CB-C8E6-4B2F-B73C-1C7A90A5A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5858" y="2401448"/>
              <a:ext cx="1883659" cy="839514"/>
            </a:xfrm>
            <a:prstGeom prst="rect">
              <a:avLst/>
            </a:prstGeom>
            <a:grpFill/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03B4356-C448-4ADB-9F05-8F31A4C1A6CE}"/>
              </a:ext>
            </a:extLst>
          </p:cNvPr>
          <p:cNvGrpSpPr/>
          <p:nvPr/>
        </p:nvGrpSpPr>
        <p:grpSpPr>
          <a:xfrm>
            <a:off x="9564423" y="2064498"/>
            <a:ext cx="1944904" cy="1530742"/>
            <a:chOff x="9564423" y="1516329"/>
            <a:chExt cx="1944904" cy="1530742"/>
          </a:xfrm>
          <a:solidFill>
            <a:schemeClr val="tx1"/>
          </a:solidFill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2BE1B81-E48A-4D5B-A203-46E59A83A763}"/>
                </a:ext>
              </a:extLst>
            </p:cNvPr>
            <p:cNvGrpSpPr/>
            <p:nvPr/>
          </p:nvGrpSpPr>
          <p:grpSpPr>
            <a:xfrm>
              <a:off x="9564423" y="1516329"/>
              <a:ext cx="1944904" cy="1530742"/>
              <a:chOff x="1413946" y="1196622"/>
              <a:chExt cx="2266233" cy="1783645"/>
            </a:xfrm>
            <a:grpFill/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F51A35B-D980-4902-BA5A-463CD176E173}"/>
                  </a:ext>
                </a:extLst>
              </p:cNvPr>
              <p:cNvSpPr/>
              <p:nvPr/>
            </p:nvSpPr>
            <p:spPr>
              <a:xfrm>
                <a:off x="1413947" y="1196622"/>
                <a:ext cx="2266232" cy="1783645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B55DA6F-2F6D-4F48-9BA5-BD957676A14C}"/>
                  </a:ext>
                </a:extLst>
              </p:cNvPr>
              <p:cNvSpPr txBox="1"/>
              <p:nvPr/>
            </p:nvSpPr>
            <p:spPr>
              <a:xfrm>
                <a:off x="1413946" y="1268176"/>
                <a:ext cx="2266232" cy="674523"/>
              </a:xfrm>
              <a:prstGeom prst="round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Image classification</a:t>
                </a:r>
              </a:p>
            </p:txBody>
          </p:sp>
        </p:grpSp>
        <p:pic>
          <p:nvPicPr>
            <p:cNvPr id="63" name="Picture 62" descr="A close up of a logo&#10;&#10;Description automatically generated">
              <a:extLst>
                <a:ext uri="{FF2B5EF4-FFF2-40B4-BE49-F238E27FC236}">
                  <a16:creationId xmlns:a16="http://schemas.microsoft.com/office/drawing/2014/main" id="{D9428F4D-12DB-4907-B1F8-5F78B1516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5464" y="2120325"/>
              <a:ext cx="1220078" cy="799199"/>
            </a:xfrm>
            <a:prstGeom prst="roundRect">
              <a:avLst/>
            </a:prstGeom>
            <a:grpFill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78C322B-C693-4A2D-B2EC-88C5B64C7803}"/>
              </a:ext>
            </a:extLst>
          </p:cNvPr>
          <p:cNvGrpSpPr/>
          <p:nvPr/>
        </p:nvGrpSpPr>
        <p:grpSpPr>
          <a:xfrm>
            <a:off x="6498263" y="2063239"/>
            <a:ext cx="1944903" cy="1530742"/>
            <a:chOff x="6498263" y="1558496"/>
            <a:chExt cx="1944903" cy="1530742"/>
          </a:xfrm>
          <a:solidFill>
            <a:schemeClr val="tx1"/>
          </a:solidFill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9897DFD-96D3-46FE-BAB3-B6C374611A70}"/>
                </a:ext>
              </a:extLst>
            </p:cNvPr>
            <p:cNvGrpSpPr/>
            <p:nvPr/>
          </p:nvGrpSpPr>
          <p:grpSpPr>
            <a:xfrm>
              <a:off x="6498263" y="1558496"/>
              <a:ext cx="1944903" cy="1530742"/>
              <a:chOff x="1413946" y="1196622"/>
              <a:chExt cx="2266232" cy="1783645"/>
            </a:xfrm>
            <a:grpFill/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E989F89-F28D-49D0-9CA7-50C7FC361748}"/>
                  </a:ext>
                </a:extLst>
              </p:cNvPr>
              <p:cNvSpPr/>
              <p:nvPr/>
            </p:nvSpPr>
            <p:spPr>
              <a:xfrm>
                <a:off x="1413946" y="1196622"/>
                <a:ext cx="2266232" cy="1783645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A9D80E7-5EE7-4694-862A-ACD65E98D012}"/>
                  </a:ext>
                </a:extLst>
              </p:cNvPr>
              <p:cNvSpPr txBox="1"/>
              <p:nvPr/>
            </p:nvSpPr>
            <p:spPr>
              <a:xfrm>
                <a:off x="1413946" y="1268176"/>
                <a:ext cx="2266232" cy="396778"/>
              </a:xfrm>
              <a:prstGeom prst="round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Anomaly detection</a:t>
                </a:r>
              </a:p>
            </p:txBody>
          </p:sp>
        </p:grpSp>
        <p:pic>
          <p:nvPicPr>
            <p:cNvPr id="82" name="Picture 81" descr="A close up of a logo&#10;&#10;Description automatically generated">
              <a:extLst>
                <a:ext uri="{FF2B5EF4-FFF2-40B4-BE49-F238E27FC236}">
                  <a16:creationId xmlns:a16="http://schemas.microsoft.com/office/drawing/2014/main" id="{4EC7B51A-69C6-494F-9C44-5060E8C55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7884" y="2072102"/>
              <a:ext cx="1702368" cy="802425"/>
            </a:xfrm>
            <a:prstGeom prst="roundRect">
              <a:avLst/>
            </a:prstGeom>
            <a:grpFill/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E5E4951-C206-4D30-B9FF-EB514288CCE6}"/>
              </a:ext>
            </a:extLst>
          </p:cNvPr>
          <p:cNvGrpSpPr/>
          <p:nvPr/>
        </p:nvGrpSpPr>
        <p:grpSpPr>
          <a:xfrm>
            <a:off x="4457842" y="2064498"/>
            <a:ext cx="1944903" cy="1530742"/>
            <a:chOff x="4457842" y="1550790"/>
            <a:chExt cx="1944903" cy="1530742"/>
          </a:xfrm>
          <a:solidFill>
            <a:schemeClr val="tx1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DF34A4A-1329-4CDB-A60B-16808AA9D342}"/>
                </a:ext>
              </a:extLst>
            </p:cNvPr>
            <p:cNvGrpSpPr/>
            <p:nvPr/>
          </p:nvGrpSpPr>
          <p:grpSpPr>
            <a:xfrm>
              <a:off x="4457842" y="1550790"/>
              <a:ext cx="1944903" cy="1530742"/>
              <a:chOff x="1413946" y="1196622"/>
              <a:chExt cx="2266232" cy="1783645"/>
            </a:xfrm>
            <a:grpFill/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D8197F-3AB7-4948-B765-E5CF8EADE4BE}"/>
                  </a:ext>
                </a:extLst>
              </p:cNvPr>
              <p:cNvSpPr/>
              <p:nvPr/>
            </p:nvSpPr>
            <p:spPr>
              <a:xfrm>
                <a:off x="1413946" y="1196622"/>
                <a:ext cx="2266232" cy="1783645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FDE014-E9E6-4A18-A638-2729F3999E13}"/>
                  </a:ext>
                </a:extLst>
              </p:cNvPr>
              <p:cNvSpPr txBox="1"/>
              <p:nvPr/>
            </p:nvSpPr>
            <p:spPr>
              <a:xfrm>
                <a:off x="1413946" y="1268176"/>
                <a:ext cx="2266232" cy="396778"/>
              </a:xfrm>
              <a:prstGeom prst="round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Forecasting</a:t>
                </a:r>
              </a:p>
            </p:txBody>
          </p:sp>
        </p:grpSp>
        <p:pic>
          <p:nvPicPr>
            <p:cNvPr id="84" name="Picture 83" descr="A picture containing photo, clock, sitting, water&#10;&#10;Description automatically generated">
              <a:extLst>
                <a:ext uri="{FF2B5EF4-FFF2-40B4-BE49-F238E27FC236}">
                  <a16:creationId xmlns:a16="http://schemas.microsoft.com/office/drawing/2014/main" id="{8318EFEE-2237-4A1C-8908-76E3DF975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644" y="2053237"/>
              <a:ext cx="1441212" cy="771895"/>
            </a:xfrm>
            <a:prstGeom prst="roundRect">
              <a:avLst/>
            </a:prstGeom>
            <a:grpFill/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4FF435A-7947-4B47-8E52-943BCB4A85F2}"/>
              </a:ext>
            </a:extLst>
          </p:cNvPr>
          <p:cNvGrpSpPr/>
          <p:nvPr/>
        </p:nvGrpSpPr>
        <p:grpSpPr>
          <a:xfrm>
            <a:off x="9564422" y="4000183"/>
            <a:ext cx="1944903" cy="1530742"/>
            <a:chOff x="9564422" y="3452014"/>
            <a:chExt cx="1944903" cy="1530742"/>
          </a:xfrm>
          <a:solidFill>
            <a:schemeClr val="tx1"/>
          </a:solidFill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47DCC2E-1899-4D35-87B9-B4353E7F1BA8}"/>
                </a:ext>
              </a:extLst>
            </p:cNvPr>
            <p:cNvGrpSpPr/>
            <p:nvPr/>
          </p:nvGrpSpPr>
          <p:grpSpPr>
            <a:xfrm>
              <a:off x="9564422" y="3452014"/>
              <a:ext cx="1944903" cy="1530742"/>
              <a:chOff x="1413946" y="1196622"/>
              <a:chExt cx="2266232" cy="1783645"/>
            </a:xfrm>
            <a:grpFill/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AD72B2D-D90B-44CB-B37F-58187637D7A4}"/>
                  </a:ext>
                </a:extLst>
              </p:cNvPr>
              <p:cNvSpPr/>
              <p:nvPr/>
            </p:nvSpPr>
            <p:spPr>
              <a:xfrm>
                <a:off x="1413946" y="1196622"/>
                <a:ext cx="2266232" cy="1783645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9A9982B-DAAF-46CA-AF95-23B389F35886}"/>
                  </a:ext>
                </a:extLst>
              </p:cNvPr>
              <p:cNvSpPr txBox="1"/>
              <p:nvPr/>
            </p:nvSpPr>
            <p:spPr>
              <a:xfrm>
                <a:off x="1413946" y="1268176"/>
                <a:ext cx="2266232" cy="396778"/>
              </a:xfrm>
              <a:prstGeom prst="round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Object detection</a:t>
                </a:r>
              </a:p>
            </p:txBody>
          </p:sp>
        </p:grpSp>
        <p:pic>
          <p:nvPicPr>
            <p:cNvPr id="86" name="Picture 85" descr="A picture containing light, sitting, traffic, building&#10;&#10;Description automatically generated">
              <a:extLst>
                <a:ext uri="{FF2B5EF4-FFF2-40B4-BE49-F238E27FC236}">
                  <a16:creationId xmlns:a16="http://schemas.microsoft.com/office/drawing/2014/main" id="{160C86EA-178A-4FE0-AD6D-3194FAA1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4471" y="4002271"/>
              <a:ext cx="1544377" cy="802425"/>
            </a:xfrm>
            <a:prstGeom prst="roundRect">
              <a:avLst/>
            </a:prstGeom>
            <a:grp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6DC8D6B-7B96-4680-96F4-F517AB7EAB34}"/>
              </a:ext>
            </a:extLst>
          </p:cNvPr>
          <p:cNvGrpSpPr/>
          <p:nvPr/>
        </p:nvGrpSpPr>
        <p:grpSpPr>
          <a:xfrm>
            <a:off x="3180376" y="3965722"/>
            <a:ext cx="1944903" cy="1530742"/>
            <a:chOff x="3180376" y="3452014"/>
            <a:chExt cx="1944903" cy="1530742"/>
          </a:xfrm>
          <a:solidFill>
            <a:schemeClr val="tx1"/>
          </a:solidFill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C82C0BB-2B41-4D11-97E2-8B0884DC7D77}"/>
                </a:ext>
              </a:extLst>
            </p:cNvPr>
            <p:cNvGrpSpPr/>
            <p:nvPr/>
          </p:nvGrpSpPr>
          <p:grpSpPr>
            <a:xfrm>
              <a:off x="3180376" y="3452014"/>
              <a:ext cx="1944903" cy="1530742"/>
              <a:chOff x="1413946" y="1196622"/>
              <a:chExt cx="2266232" cy="1783645"/>
            </a:xfrm>
            <a:grpFill/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1D164B8-3E51-4640-9AC6-963D45E16449}"/>
                  </a:ext>
                </a:extLst>
              </p:cNvPr>
              <p:cNvSpPr/>
              <p:nvPr/>
            </p:nvSpPr>
            <p:spPr>
              <a:xfrm>
                <a:off x="1413946" y="1196622"/>
                <a:ext cx="2266232" cy="1783645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323CE44-AA7D-4F3A-835C-5517272BA2E2}"/>
                  </a:ext>
                </a:extLst>
              </p:cNvPr>
              <p:cNvSpPr txBox="1"/>
              <p:nvPr/>
            </p:nvSpPr>
            <p:spPr>
              <a:xfrm>
                <a:off x="1413946" y="1268176"/>
                <a:ext cx="2266232" cy="396778"/>
              </a:xfrm>
              <a:prstGeom prst="round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Clustering</a:t>
                </a:r>
              </a:p>
            </p:txBody>
          </p:sp>
        </p:grpSp>
        <p:pic>
          <p:nvPicPr>
            <p:cNvPr id="88" name="Picture 87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D8D91A26-219B-4F1A-9034-BB14F2F9E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6155" y="3954692"/>
              <a:ext cx="1586718" cy="767469"/>
            </a:xfrm>
            <a:prstGeom prst="roundRect">
              <a:avLst/>
            </a:prstGeom>
            <a:grpFill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A0A962-6A65-4BDE-952C-C5469FEA45AB}"/>
              </a:ext>
            </a:extLst>
          </p:cNvPr>
          <p:cNvGrpSpPr/>
          <p:nvPr/>
        </p:nvGrpSpPr>
        <p:grpSpPr>
          <a:xfrm>
            <a:off x="5342866" y="3955017"/>
            <a:ext cx="1944903" cy="1530742"/>
            <a:chOff x="5342866" y="3441309"/>
            <a:chExt cx="1944903" cy="1530742"/>
          </a:xfrm>
          <a:solidFill>
            <a:schemeClr val="tx1"/>
          </a:solidFill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0AE9988-316B-4951-9F7B-CA29BB301D4E}"/>
                </a:ext>
              </a:extLst>
            </p:cNvPr>
            <p:cNvGrpSpPr/>
            <p:nvPr/>
          </p:nvGrpSpPr>
          <p:grpSpPr>
            <a:xfrm>
              <a:off x="5342866" y="3441309"/>
              <a:ext cx="1944903" cy="1530742"/>
              <a:chOff x="1413946" y="1196622"/>
              <a:chExt cx="2266232" cy="1783645"/>
            </a:xfrm>
            <a:grpFill/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F373E9A-8ECF-44CA-AA15-AC10DC68EACB}"/>
                  </a:ext>
                </a:extLst>
              </p:cNvPr>
              <p:cNvSpPr/>
              <p:nvPr/>
            </p:nvSpPr>
            <p:spPr>
              <a:xfrm>
                <a:off x="1413946" y="1196622"/>
                <a:ext cx="2266232" cy="1783645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17D02F7-6429-489B-AF24-E8589F91D32F}"/>
                  </a:ext>
                </a:extLst>
              </p:cNvPr>
              <p:cNvSpPr txBox="1"/>
              <p:nvPr/>
            </p:nvSpPr>
            <p:spPr>
              <a:xfrm>
                <a:off x="1413946" y="1268176"/>
                <a:ext cx="2266232" cy="396778"/>
              </a:xfrm>
              <a:prstGeom prst="round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Recommendation</a:t>
                </a:r>
              </a:p>
            </p:txBody>
          </p:sp>
        </p:grpSp>
        <p:pic>
          <p:nvPicPr>
            <p:cNvPr id="90" name="Picture 89" descr="A picture containing object, table, clock&#10;&#10;Description automatically generated">
              <a:extLst>
                <a:ext uri="{FF2B5EF4-FFF2-40B4-BE49-F238E27FC236}">
                  <a16:creationId xmlns:a16="http://schemas.microsoft.com/office/drawing/2014/main" id="{6EC6BAEE-81D2-42F9-ACCC-BEF616026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693" y="3967787"/>
              <a:ext cx="1469247" cy="794593"/>
            </a:xfrm>
            <a:prstGeom prst="roundRect">
              <a:avLst/>
            </a:prstGeom>
            <a:grpFill/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4547BF2-0542-40C7-8395-AC3141C5D2E1}"/>
              </a:ext>
            </a:extLst>
          </p:cNvPr>
          <p:cNvGrpSpPr/>
          <p:nvPr/>
        </p:nvGrpSpPr>
        <p:grpSpPr>
          <a:xfrm>
            <a:off x="1010335" y="3965722"/>
            <a:ext cx="1944903" cy="1530742"/>
            <a:chOff x="1010335" y="3452014"/>
            <a:chExt cx="1944903" cy="153074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CFF27EF-980B-48BF-81F0-B124E37FB5ED}"/>
                </a:ext>
              </a:extLst>
            </p:cNvPr>
            <p:cNvGrpSpPr/>
            <p:nvPr/>
          </p:nvGrpSpPr>
          <p:grpSpPr>
            <a:xfrm>
              <a:off x="1010335" y="3452014"/>
              <a:ext cx="1944903" cy="1530742"/>
              <a:chOff x="1413946" y="1196622"/>
              <a:chExt cx="2266232" cy="178364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7D76853-D2C1-4037-B346-F695C27B630D}"/>
                  </a:ext>
                </a:extLst>
              </p:cNvPr>
              <p:cNvSpPr/>
              <p:nvPr/>
            </p:nvSpPr>
            <p:spPr>
              <a:xfrm>
                <a:off x="1413946" y="1196622"/>
                <a:ext cx="2266232" cy="1783645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78B678D-852E-40B6-B1DE-9CB35F587952}"/>
                  </a:ext>
                </a:extLst>
              </p:cNvPr>
              <p:cNvSpPr txBox="1"/>
              <p:nvPr/>
            </p:nvSpPr>
            <p:spPr>
              <a:xfrm>
                <a:off x="1413946" y="1268176"/>
                <a:ext cx="2266232" cy="396778"/>
              </a:xfrm>
              <a:prstGeom prst="round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Ranking</a:t>
                </a:r>
              </a:p>
            </p:txBody>
          </p:sp>
        </p:grpSp>
        <p:pic>
          <p:nvPicPr>
            <p:cNvPr id="94" name="Graphic 93" descr="Priorities">
              <a:extLst>
                <a:ext uri="{FF2B5EF4-FFF2-40B4-BE49-F238E27FC236}">
                  <a16:creationId xmlns:a16="http://schemas.microsoft.com/office/drawing/2014/main" id="{2C4E5F59-083C-40E1-91C1-F14912C7B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24350" y="3863252"/>
              <a:ext cx="914400" cy="914400"/>
            </a:xfrm>
            <a:prstGeom prst="roundRect">
              <a:avLst/>
            </a:prstGeom>
          </p:spPr>
        </p:pic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C4777669-04DE-46C1-A80C-1606DC083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can you do with ML.NET?</a:t>
            </a:r>
          </a:p>
        </p:txBody>
      </p:sp>
    </p:spTree>
    <p:extLst>
      <p:ext uri="{BB962C8B-B14F-4D97-AF65-F5344CB8AC3E}">
        <p14:creationId xmlns:p14="http://schemas.microsoft.com/office/powerpoint/2010/main" val="112855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24395-BB3F-495B-B8E2-F06727B07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When you…</a:t>
            </a:r>
          </a:p>
          <a:p>
            <a:r>
              <a:rPr lang="en-US" sz="2800" b="1" dirty="0"/>
              <a:t>Want to stay in .NET ecosystem for Machine Learning</a:t>
            </a:r>
          </a:p>
          <a:p>
            <a:r>
              <a:rPr lang="en-US" sz="2800" dirty="0"/>
              <a:t>Don’t want to worry about low-level complexities of ML</a:t>
            </a:r>
          </a:p>
          <a:p>
            <a:r>
              <a:rPr lang="en-US" sz="2800" dirty="0"/>
              <a:t>Want to train a custom model</a:t>
            </a:r>
          </a:p>
          <a:p>
            <a:r>
              <a:rPr lang="en-US" sz="2800" dirty="0"/>
              <a:t>Want to consume a pre-trained model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1C39C4-5F87-41AF-A16B-D24F452C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When should you use ML.NET?</a:t>
            </a:r>
          </a:p>
        </p:txBody>
      </p:sp>
    </p:spTree>
    <p:extLst>
      <p:ext uri="{BB962C8B-B14F-4D97-AF65-F5344CB8AC3E}">
        <p14:creationId xmlns:p14="http://schemas.microsoft.com/office/powerpoint/2010/main" val="208632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A9659D3-DEAF-40B8-8723-92333662D6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4650987"/>
              </p:ext>
            </p:extLst>
          </p:nvPr>
        </p:nvGraphicFramePr>
        <p:xfrm>
          <a:off x="776057" y="1559224"/>
          <a:ext cx="7677064" cy="5075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F79C42D8-FD6D-46F2-9730-B789B350E47E}"/>
              </a:ext>
            </a:extLst>
          </p:cNvPr>
          <p:cNvGrpSpPr/>
          <p:nvPr/>
        </p:nvGrpSpPr>
        <p:grpSpPr>
          <a:xfrm>
            <a:off x="8943930" y="1976835"/>
            <a:ext cx="2724906" cy="4363640"/>
            <a:chOff x="8667454" y="1441065"/>
            <a:chExt cx="2724906" cy="49597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3150D64-43F7-4E9A-8BD9-D1D93617E36D}"/>
                </a:ext>
              </a:extLst>
            </p:cNvPr>
            <p:cNvGrpSpPr/>
            <p:nvPr/>
          </p:nvGrpSpPr>
          <p:grpSpPr>
            <a:xfrm>
              <a:off x="8667454" y="1441065"/>
              <a:ext cx="2724905" cy="872144"/>
              <a:chOff x="5917275" y="74731"/>
              <a:chExt cx="2514247" cy="810000"/>
            </a:xfrm>
            <a:solidFill>
              <a:srgbClr val="7030A0"/>
            </a:solidFill>
          </p:grpSpPr>
          <p:sp>
            <p:nvSpPr>
              <p:cNvPr id="8" name="Arrow: Chevron 7">
                <a:extLst>
                  <a:ext uri="{FF2B5EF4-FFF2-40B4-BE49-F238E27FC236}">
                    <a16:creationId xmlns:a16="http://schemas.microsoft.com/office/drawing/2014/main" id="{865FB035-586F-4563-BB77-CD58735FCD32}"/>
                  </a:ext>
                </a:extLst>
              </p:cNvPr>
              <p:cNvSpPr/>
              <p:nvPr/>
            </p:nvSpPr>
            <p:spPr>
              <a:xfrm>
                <a:off x="5917275" y="74731"/>
                <a:ext cx="2514247" cy="8100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9" name="Arrow: Chevron 4">
                <a:extLst>
                  <a:ext uri="{FF2B5EF4-FFF2-40B4-BE49-F238E27FC236}">
                    <a16:creationId xmlns:a16="http://schemas.microsoft.com/office/drawing/2014/main" id="{B6C11157-F45A-4C56-B623-36FDA5D4F619}"/>
                  </a:ext>
                </a:extLst>
              </p:cNvPr>
              <p:cNvSpPr txBox="1"/>
              <p:nvPr/>
            </p:nvSpPr>
            <p:spPr>
              <a:xfrm>
                <a:off x="5917276" y="111829"/>
                <a:ext cx="2514246" cy="7358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0" vert="horz" wrap="square" lIns="60008" tIns="20003" rIns="20003" bIns="20003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Ongoing</a:t>
                </a:r>
                <a:endParaRPr lang="en-US" sz="1600" kern="12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3916E13-29C1-42ED-AC0D-C0A3FA21388C}"/>
                </a:ext>
              </a:extLst>
            </p:cNvPr>
            <p:cNvGrpSpPr/>
            <p:nvPr/>
          </p:nvGrpSpPr>
          <p:grpSpPr>
            <a:xfrm>
              <a:off x="8667454" y="2420059"/>
              <a:ext cx="2724906" cy="3980740"/>
              <a:chOff x="5917276" y="985981"/>
              <a:chExt cx="1927733" cy="329062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B5F1CB-35F3-41D3-8B23-501D290CAACD}"/>
                  </a:ext>
                </a:extLst>
              </p:cNvPr>
              <p:cNvSpPr/>
              <p:nvPr/>
            </p:nvSpPr>
            <p:spPr>
              <a:xfrm>
                <a:off x="5917276" y="985981"/>
                <a:ext cx="1748824" cy="329062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27822D-42C3-41B4-B0D8-5485F3DC5E49}"/>
                  </a:ext>
                </a:extLst>
              </p:cNvPr>
              <p:cNvSpPr txBox="1"/>
              <p:nvPr/>
            </p:nvSpPr>
            <p:spPr>
              <a:xfrm>
                <a:off x="5917276" y="985981"/>
                <a:ext cx="1927733" cy="30146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MLOps Integration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Model explainability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Adding all ML.NET scenarios to tooling – local + Azure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ML.NET runs everywhere .NET runs, including </a:t>
                </a:r>
                <a:r>
                  <a:rPr lang="en-US" sz="2000" dirty="0" err="1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Blazor</a:t>
                </a:r>
                <a:r>
                  <a:rPr lang="en-US" sz="20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WASM, mobile, IoT</a:t>
                </a:r>
                <a:endParaRPr lang="en-US" sz="2000" kern="12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544E505A-D66D-4775-8468-384FBCE0B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31990096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823</Words>
  <Application>Microsoft Office PowerPoint</Application>
  <PresentationFormat>Widescreen</PresentationFormat>
  <Paragraphs>151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Open Sans</vt:lpstr>
      <vt:lpstr>-apple-system</vt:lpstr>
      <vt:lpstr>Arial</vt:lpstr>
      <vt:lpstr>Consolas</vt:lpstr>
      <vt:lpstr>Calibri</vt:lpstr>
      <vt:lpstr>Roboto</vt:lpstr>
      <vt:lpstr>1_Office Theme</vt:lpstr>
      <vt:lpstr>3_Office Theme</vt:lpstr>
      <vt:lpstr>2_Office Theme</vt:lpstr>
      <vt:lpstr>ML.NET in the Real World</vt:lpstr>
      <vt:lpstr>What is Machine Learning?</vt:lpstr>
      <vt:lpstr>Machine Learning Landscape</vt:lpstr>
      <vt:lpstr>What is ML.NET?</vt:lpstr>
      <vt:lpstr>PowerPoint Presentation</vt:lpstr>
      <vt:lpstr>ML.NET + AutoML + Tooling</vt:lpstr>
      <vt:lpstr>What can you do with ML.NET?</vt:lpstr>
      <vt:lpstr>When should you use ML.NET?</vt:lpstr>
      <vt:lpstr>Roadmap</vt:lpstr>
      <vt:lpstr>Resources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Bri Achtman</cp:lastModifiedBy>
  <cp:revision>4</cp:revision>
  <dcterms:created xsi:type="dcterms:W3CDTF">2020-08-18T20:47:27Z</dcterms:created>
  <dcterms:modified xsi:type="dcterms:W3CDTF">2020-11-16T18:58:39Z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